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70" r:id="rId5"/>
    <p:sldId id="271" r:id="rId6"/>
    <p:sldId id="272" r:id="rId7"/>
    <p:sldId id="273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57" r:id="rId18"/>
    <p:sldId id="268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3297-59BB-4825-A72E-DF14448FC007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54DA-8B57-427E-8137-103C8C3E12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784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3297-59BB-4825-A72E-DF14448FC007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54DA-8B57-427E-8137-103C8C3E12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14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3297-59BB-4825-A72E-DF14448FC007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54DA-8B57-427E-8137-103C8C3E12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6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3297-59BB-4825-A72E-DF14448FC007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54DA-8B57-427E-8137-103C8C3E12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81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3297-59BB-4825-A72E-DF14448FC007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54DA-8B57-427E-8137-103C8C3E12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1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3297-59BB-4825-A72E-DF14448FC007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54DA-8B57-427E-8137-103C8C3E12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94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3297-59BB-4825-A72E-DF14448FC007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54DA-8B57-427E-8137-103C8C3E12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78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3297-59BB-4825-A72E-DF14448FC007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54DA-8B57-427E-8137-103C8C3E12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91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3297-59BB-4825-A72E-DF14448FC007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54DA-8B57-427E-8137-103C8C3E12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3297-59BB-4825-A72E-DF14448FC007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54DA-8B57-427E-8137-103C8C3E12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59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C3297-59BB-4825-A72E-DF14448FC007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354DA-8B57-427E-8137-103C8C3E12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9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3297-59BB-4825-A72E-DF14448FC007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354DA-8B57-427E-8137-103C8C3E12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4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Методы выявления одаренных детей дошкольного возраста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52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6265"/>
            <a:ext cx="10515600" cy="5630698"/>
          </a:xfrm>
        </p:spPr>
        <p:txBody>
          <a:bodyPr/>
          <a:lstStyle/>
          <a:p>
            <a:r>
              <a:rPr lang="ru-RU" dirty="0"/>
              <a:t>Есть много областей и сфер детской деятельности, в которых у малышей могут проявиться признаки одаренности, нестандартного поведения</a:t>
            </a:r>
            <a:r>
              <a:rPr lang="ru-RU" dirty="0" smtClean="0"/>
              <a:t>. </a:t>
            </a:r>
          </a:p>
          <a:p>
            <a:r>
              <a:rPr lang="ru-RU" dirty="0"/>
              <a:t>Исследователи выделяют необходимость комплексной оценки детской </a:t>
            </a:r>
            <a:r>
              <a:rPr lang="ru-RU" dirty="0" smtClean="0"/>
              <a:t>одаренности</a:t>
            </a:r>
            <a:r>
              <a:rPr lang="ru-RU" dirty="0"/>
              <a:t> согласно конкретной программой, по которой ребенок будет </a:t>
            </a:r>
            <a:r>
              <a:rPr lang="ru-RU" dirty="0" smtClean="0"/>
              <a:t>заниматься.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76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Информативны результаты диагностики одаренных дошкольников с помощью стандартных инструментов – тестов.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1288"/>
            <a:ext cx="10515600" cy="477567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Стандартизированные тесты креативности (</a:t>
            </a:r>
            <a:r>
              <a:rPr lang="en-US" dirty="0"/>
              <a:t>Torrance Tests of Creative Thinking); </a:t>
            </a:r>
            <a:endParaRPr lang="ru-RU" dirty="0" smtClean="0"/>
          </a:p>
          <a:p>
            <a:r>
              <a:rPr lang="ru-RU" dirty="0" smtClean="0"/>
              <a:t>Шкалы </a:t>
            </a:r>
            <a:r>
              <a:rPr lang="ru-RU" dirty="0"/>
              <a:t>оценок учителя (</a:t>
            </a:r>
            <a:r>
              <a:rPr lang="en-US" dirty="0"/>
              <a:t>Scales for Rating the Behavioral Characteristics of Superior Students, Gifted Evaluation Scale); </a:t>
            </a:r>
            <a:endParaRPr lang="ru-RU" dirty="0" smtClean="0"/>
          </a:p>
          <a:p>
            <a:r>
              <a:rPr lang="ru-RU" dirty="0" smtClean="0"/>
              <a:t>Стандартизированные </a:t>
            </a:r>
            <a:r>
              <a:rPr lang="ru-RU" dirty="0"/>
              <a:t>тесты достижений (</a:t>
            </a:r>
            <a:r>
              <a:rPr lang="en-US" dirty="0"/>
              <a:t>Iowa Test of Basic Skills, Stanford Achievement Test 10, Woodcock-Johnson III Tests of Achievement); </a:t>
            </a:r>
            <a:endParaRPr lang="ru-RU" dirty="0" smtClean="0"/>
          </a:p>
          <a:p>
            <a:r>
              <a:rPr lang="ru-RU" dirty="0" smtClean="0"/>
              <a:t>Стандартизированные </a:t>
            </a:r>
            <a:r>
              <a:rPr lang="ru-RU" dirty="0"/>
              <a:t>тесты способностей (</a:t>
            </a:r>
            <a:r>
              <a:rPr lang="en-US" dirty="0"/>
              <a:t>Cognitive Abilities Test, Otis-Lennon School Ability Test, </a:t>
            </a:r>
            <a:r>
              <a:rPr lang="en-US" dirty="0" err="1"/>
              <a:t>Naglieri</a:t>
            </a:r>
            <a:r>
              <a:rPr lang="en-US" dirty="0"/>
              <a:t> Non-verbal Aptitude Test); </a:t>
            </a:r>
            <a:endParaRPr lang="ru-RU" dirty="0" smtClean="0"/>
          </a:p>
          <a:p>
            <a:r>
              <a:rPr lang="ru-RU" dirty="0" smtClean="0"/>
              <a:t>Стандартизированные </a:t>
            </a:r>
            <a:r>
              <a:rPr lang="ru-RU" dirty="0"/>
              <a:t>тесты интеллектуального развития (</a:t>
            </a:r>
            <a:r>
              <a:rPr lang="en-US" dirty="0"/>
              <a:t>Wechsler Intelligence Scales for Children IV, Stanford-</a:t>
            </a:r>
            <a:r>
              <a:rPr lang="en-US" dirty="0" err="1"/>
              <a:t>Binet</a:t>
            </a:r>
            <a:r>
              <a:rPr lang="en-US" dirty="0"/>
              <a:t> Intelligence Scales V</a:t>
            </a:r>
            <a:r>
              <a:rPr lang="en-US" dirty="0" smtClean="0"/>
              <a:t>).</a:t>
            </a:r>
            <a:endParaRPr lang="ru-RU" dirty="0" smtClean="0"/>
          </a:p>
          <a:p>
            <a:r>
              <a:rPr lang="ru-RU" dirty="0"/>
              <a:t>Проводится качественный анализ результатов анкетирования, интервью, видеоматериалов, портфолио, продуктов деятельности ребенка.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89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41268"/>
            <a:ext cx="10515600" cy="553569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Признаки одаренности могут быть выявлены на любом этапе дошкольного </a:t>
            </a:r>
            <a:r>
              <a:rPr lang="ru-RU" dirty="0" smtClean="0"/>
              <a:t>возраста, </a:t>
            </a:r>
            <a:r>
              <a:rPr lang="ru-RU" b="1" dirty="0">
                <a:solidFill>
                  <a:srgbClr val="FF0000"/>
                </a:solidFill>
              </a:rPr>
              <a:t>идеальный возраст для тестирования – от 5 до 8 </a:t>
            </a:r>
            <a:r>
              <a:rPr lang="ru-RU" b="1" dirty="0" smtClean="0">
                <a:solidFill>
                  <a:srgbClr val="FF0000"/>
                </a:solidFill>
              </a:rPr>
              <a:t>лет!!!</a:t>
            </a:r>
          </a:p>
          <a:p>
            <a:r>
              <a:rPr lang="ru-RU" dirty="0"/>
              <a:t>У детей раннего дошкольного возраста результаты, как правило, неустойчивы из-за различных внешних воздействий, влияющих на процесс тестирования. </a:t>
            </a:r>
            <a:endParaRPr lang="ru-RU" dirty="0" smtClean="0"/>
          </a:p>
          <a:p>
            <a:r>
              <a:rPr lang="ru-RU" b="1" dirty="0">
                <a:solidFill>
                  <a:srgbClr val="FF0000"/>
                </a:solidFill>
              </a:rPr>
              <a:t>Выявление творческого потенциала </a:t>
            </a:r>
            <a:r>
              <a:rPr lang="ru-RU" dirty="0"/>
              <a:t>составляет важную часть диагностики неординарного ребёнка. </a:t>
            </a:r>
            <a:endParaRPr lang="ru-RU" dirty="0" smtClean="0"/>
          </a:p>
          <a:p>
            <a:r>
              <a:rPr lang="ru-RU" b="1" dirty="0">
                <a:solidFill>
                  <a:srgbClr val="FF0000"/>
                </a:solidFill>
              </a:rPr>
              <a:t>Творчество</a:t>
            </a:r>
            <a:r>
              <a:rPr lang="ru-RU" dirty="0"/>
              <a:t> может рассматриваться как потенциал или </a:t>
            </a:r>
            <a:r>
              <a:rPr lang="ru-RU" dirty="0" smtClean="0"/>
              <a:t>способность </a:t>
            </a:r>
            <a:r>
              <a:rPr lang="ru-RU" dirty="0"/>
              <a:t>выполнять на </a:t>
            </a:r>
            <a:r>
              <a:rPr lang="ru-RU" dirty="0" smtClean="0"/>
              <a:t>высоком </a:t>
            </a:r>
            <a:r>
              <a:rPr lang="ru-RU" dirty="0"/>
              <a:t>уровне решение творческих задач или способность находить новые подходы в решении обычных задач. Е. П. </a:t>
            </a:r>
            <a:r>
              <a:rPr lang="ru-RU" dirty="0" err="1" smtClean="0"/>
              <a:t>Торренс</a:t>
            </a:r>
            <a:r>
              <a:rPr lang="ru-RU" dirty="0" smtClean="0"/>
              <a:t> </a:t>
            </a:r>
            <a:r>
              <a:rPr lang="ru-RU" dirty="0"/>
              <a:t>для изучения творческого мышления, анкетирование учителей, родителей, анализ данных портфолио.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66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5018"/>
            <a:ext cx="10515600" cy="551194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Диагностика </a:t>
            </a:r>
            <a:r>
              <a:rPr lang="ru-RU" dirty="0"/>
              <a:t>творчества должна </a:t>
            </a:r>
            <a:r>
              <a:rPr lang="ru-RU" dirty="0" smtClean="0"/>
              <a:t>концентрироваться </a:t>
            </a:r>
            <a:r>
              <a:rPr lang="ru-RU" dirty="0"/>
              <a:t>на процессе</a:t>
            </a:r>
            <a:r>
              <a:rPr lang="ru-RU" dirty="0" smtClean="0"/>
              <a:t>.</a:t>
            </a:r>
          </a:p>
          <a:p>
            <a:r>
              <a:rPr lang="ru-RU" dirty="0"/>
              <a:t>Взрослый обеспечивает принятие детских идей в </a:t>
            </a:r>
            <a:r>
              <a:rPr lang="ru-RU" dirty="0" err="1"/>
              <a:t>безоценочной</a:t>
            </a:r>
            <a:r>
              <a:rPr lang="ru-RU" dirty="0"/>
              <a:t> атмосфере, это поможет детям генерировать больше идей или перейти к следующей стадии – их разработке. Оценка другими и критерии действительно значимых продуктов должны использоваться только для подростков старшего возраста и взрослых. </a:t>
            </a:r>
            <a:endParaRPr lang="ru-RU" dirty="0" smtClean="0"/>
          </a:p>
          <a:p>
            <a:r>
              <a:rPr lang="ru-RU" dirty="0"/>
              <a:t>В процессе диагностики одаренности дошкольников изучаются также различные показатели социального и эмоциональных развития одаренных детей: внутренняя мотивация, социальные отношения, самооценка, самоуважение и другие. </a:t>
            </a:r>
            <a:endParaRPr lang="ru-RU" dirty="0" smtClean="0"/>
          </a:p>
          <a:p>
            <a:r>
              <a:rPr lang="ru-RU"/>
              <a:t>Наиболее разработан анализ детского творчества по результатам творческой деятельности ребенка.</a:t>
            </a:r>
            <a:endParaRPr lang="ru-RU" dirty="0" smtClean="0"/>
          </a:p>
          <a:p>
            <a:r>
              <a:rPr lang="ru-RU" dirty="0"/>
              <a:t>Для выявления детской одаренности и поиска талантов наиболее эффективна процедура a </a:t>
            </a:r>
            <a:r>
              <a:rPr lang="ru-RU" dirty="0" err="1"/>
              <a:t>step-by-step</a:t>
            </a:r>
            <a:r>
              <a:rPr lang="ru-RU" dirty="0"/>
              <a:t> (шаг за шагом), которая лучше всего удовлетворяет индивидуальные потребности (высоко) одаренных детей. Стратегия последовательного решения уменьшает опасность неверных </a:t>
            </a:r>
            <a:r>
              <a:rPr lang="ru-RU" dirty="0" smtClean="0"/>
              <a:t>результатов.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487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41268"/>
            <a:ext cx="10515600" cy="553569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Психологи дошкольных учреждений и детских центров должны уметь квалифицированно интерпретировать результаты диагностики одаренных детей и анализа мнения их родителей, понимать все «плюсы» и «минусы» различных </a:t>
            </a:r>
            <a:r>
              <a:rPr lang="ru-RU" dirty="0" smtClean="0"/>
              <a:t>документов </a:t>
            </a:r>
            <a:r>
              <a:rPr lang="ru-RU" dirty="0"/>
              <a:t>для разных групп населения, проводить консультации по вопросам выбора группы, программы, занятий для одаренных</a:t>
            </a:r>
            <a:r>
              <a:rPr lang="ru-RU" dirty="0" smtClean="0"/>
              <a:t>.</a:t>
            </a:r>
          </a:p>
          <a:p>
            <a:r>
              <a:rPr lang="ru-RU" b="1" dirty="0">
                <a:solidFill>
                  <a:srgbClr val="FF0000"/>
                </a:solidFill>
              </a:rPr>
              <a:t>Важная и устойчивая особенность одаренных состоит в том, что способы этих детей в познании мира качественно отличаются от способов их </a:t>
            </a:r>
            <a:r>
              <a:rPr lang="ru-RU" b="1" dirty="0" smtClean="0">
                <a:solidFill>
                  <a:srgbClr val="FF0000"/>
                </a:solidFill>
              </a:rPr>
              <a:t>сверстников!!! </a:t>
            </a:r>
            <a:r>
              <a:rPr lang="ru-RU" dirty="0"/>
              <a:t>Это обстоятельство </a:t>
            </a:r>
            <a:r>
              <a:rPr lang="ru-RU" dirty="0" smtClean="0"/>
              <a:t>должно приниматься во внимание при </a:t>
            </a:r>
            <a:r>
              <a:rPr lang="ru-RU" dirty="0"/>
              <a:t>выборе методов и форм, как диагностики, так и сопровождения одаренных. </a:t>
            </a:r>
            <a:endParaRPr lang="ru-RU" dirty="0" smtClean="0"/>
          </a:p>
          <a:p>
            <a:r>
              <a:rPr lang="ru-RU" dirty="0"/>
              <a:t>Большое значение имеет </a:t>
            </a:r>
            <a:r>
              <a:rPr lang="ru-RU" b="1" dirty="0">
                <a:solidFill>
                  <a:srgbClr val="FF0000"/>
                </a:solidFill>
              </a:rPr>
              <a:t>определение целей диагностики </a:t>
            </a:r>
            <a:r>
              <a:rPr lang="ru-RU" dirty="0"/>
              <a:t>ранней </a:t>
            </a:r>
            <a:r>
              <a:rPr lang="ru-RU" dirty="0" smtClean="0"/>
              <a:t>одаренности.</a:t>
            </a:r>
          </a:p>
          <a:p>
            <a:r>
              <a:rPr lang="ru-RU" dirty="0"/>
              <a:t>Диагностика </a:t>
            </a:r>
            <a:r>
              <a:rPr lang="ru-RU" b="1" dirty="0" smtClean="0">
                <a:solidFill>
                  <a:srgbClr val="FF0000"/>
                </a:solidFill>
              </a:rPr>
              <a:t>включается </a:t>
            </a:r>
            <a:r>
              <a:rPr lang="ru-RU" b="1" dirty="0">
                <a:solidFill>
                  <a:srgbClr val="FF0000"/>
                </a:solidFill>
              </a:rPr>
              <a:t>в дальнейшую программу сопровождения </a:t>
            </a:r>
            <a:r>
              <a:rPr lang="ru-RU" dirty="0"/>
              <a:t>одаренных. </a:t>
            </a:r>
            <a:endParaRPr lang="ru-RU" dirty="0" smtClean="0"/>
          </a:p>
          <a:p>
            <a:r>
              <a:rPr lang="ru-RU" dirty="0"/>
              <a:t>Диагностические процедуры становятся частью такой программы, реализуя цели мониторинга и корректировки педагогических и психологических задач сопровождения. </a:t>
            </a:r>
            <a:endParaRPr lang="ru-RU" dirty="0" smtClean="0"/>
          </a:p>
          <a:p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873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5642"/>
            <a:ext cx="10515600" cy="5571321"/>
          </a:xfrm>
        </p:spPr>
        <p:txBody>
          <a:bodyPr>
            <a:normAutofit/>
          </a:bodyPr>
          <a:lstStyle/>
          <a:p>
            <a:r>
              <a:rPr lang="ru-RU" dirty="0"/>
              <a:t>На практике, </a:t>
            </a:r>
            <a:r>
              <a:rPr lang="ru-RU" dirty="0">
                <a:solidFill>
                  <a:srgbClr val="FF0000"/>
                </a:solidFill>
              </a:rPr>
              <a:t>диагностика одаренности у детей от двух до трех лет чаще всего направлена на проверку убеждения родителей</a:t>
            </a:r>
            <a:r>
              <a:rPr lang="ru-RU" dirty="0"/>
              <a:t>, что их ребенок очень ярко и неординарно проявляет себя.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возрасте </a:t>
            </a:r>
            <a:r>
              <a:rPr lang="ru-RU" dirty="0" smtClean="0"/>
              <a:t>5-7 </a:t>
            </a:r>
            <a:r>
              <a:rPr lang="ru-RU" dirty="0"/>
              <a:t>лет, тестирование может помочь документально подтвердить высокие способности ребенка и дать родителям основание для обращения к педагогам включить ребенка в прохождение соответствующей образовательной программы.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23933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6894"/>
            <a:ext cx="10515600" cy="550006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Вместе с тем существует ряд проблемных моментов, которые требуют дальнейших исследований: </a:t>
            </a:r>
            <a:endParaRPr lang="ru-RU" dirty="0" smtClean="0"/>
          </a:p>
          <a:p>
            <a:r>
              <a:rPr lang="ru-RU" dirty="0" smtClean="0"/>
              <a:t>отсутствие </a:t>
            </a:r>
            <a:r>
              <a:rPr lang="ru-RU" dirty="0"/>
              <a:t>единой концепции одаренности дошкольника; </a:t>
            </a:r>
            <a:endParaRPr lang="ru-RU" dirty="0" smtClean="0"/>
          </a:p>
          <a:p>
            <a:r>
              <a:rPr lang="ru-RU" dirty="0" smtClean="0"/>
              <a:t>недостаточная </a:t>
            </a:r>
            <a:r>
              <a:rPr lang="ru-RU" dirty="0"/>
              <a:t>надежность диагностического инструментария, особенно для обследования детей младшего дошкольного возраста; </a:t>
            </a:r>
            <a:endParaRPr lang="ru-RU" dirty="0" smtClean="0"/>
          </a:p>
          <a:p>
            <a:r>
              <a:rPr lang="ru-RU" dirty="0" smtClean="0"/>
              <a:t>недостаточно </a:t>
            </a:r>
            <a:r>
              <a:rPr lang="ru-RU" dirty="0"/>
              <a:t>проработанная система подготовки специалистов для проведения комплексной диагностики детской одарённости на этапе дошкольного возраста.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455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49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Выявление одаренных воспитанников достаточно сложная многоступенчатая процедура.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51906"/>
            <a:ext cx="10515600" cy="5025057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dirty="0" err="1"/>
              <a:t>Щебланова</a:t>
            </a:r>
            <a:r>
              <a:rPr lang="ru-RU" dirty="0"/>
              <a:t> Е.И. выделяет семь диагностических этапов в процессе диагностики одаренных детей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/>
              <a:t>1. Определение претендентов (номинация). </a:t>
            </a:r>
          </a:p>
          <a:p>
            <a:pPr marL="0" indent="0">
              <a:buNone/>
            </a:pPr>
            <a:r>
              <a:rPr lang="ru-RU" dirty="0"/>
              <a:t>2. Выявление проявлений одарённости в поведении и разных видах деятельности учащегося, особенностей познавательного стиля, интересов, мотивации. </a:t>
            </a:r>
          </a:p>
          <a:p>
            <a:pPr marL="0" indent="0">
              <a:buNone/>
            </a:pPr>
            <a:r>
              <a:rPr lang="ru-RU" dirty="0"/>
              <a:t>3. Изучение условий и истории развития учащегося в семье, начиная с раннего детства, его интересов, увлечений. </a:t>
            </a:r>
          </a:p>
          <a:p>
            <a:pPr marL="0" indent="0">
              <a:buNone/>
            </a:pPr>
            <a:r>
              <a:rPr lang="ru-RU" dirty="0"/>
              <a:t>4. Оценка учащегося его сверстниками. </a:t>
            </a:r>
          </a:p>
          <a:p>
            <a:pPr marL="0" indent="0">
              <a:buNone/>
            </a:pPr>
            <a:r>
              <a:rPr lang="ru-RU" dirty="0"/>
              <a:t>5. Самооценка способностей, мотивации, интересов, успехов и др. (с помощью опросников, перечней, самоотчётов, интервью, собеседования). </a:t>
            </a:r>
          </a:p>
          <a:p>
            <a:pPr marL="0" indent="0">
              <a:buNone/>
            </a:pPr>
            <a:r>
              <a:rPr lang="ru-RU" dirty="0"/>
              <a:t>6. Оценка работ, достижений, успеваемости. </a:t>
            </a:r>
          </a:p>
          <a:p>
            <a:pPr marL="0" indent="0">
              <a:buNone/>
            </a:pPr>
            <a:r>
              <a:rPr lang="ru-RU" dirty="0"/>
              <a:t>7. Психологическое тестирование (применение психометрических тестов).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83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Для диагностики детей, имеющих признаки одарённости могут быть применены следующие психологические методики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</a:p>
          <a:p>
            <a:pPr marL="514350" indent="-514350">
              <a:buAutoNum type="arabicPeriod"/>
            </a:pPr>
            <a:r>
              <a:rPr lang="ru-RU" dirty="0" smtClean="0"/>
              <a:t>Тест </a:t>
            </a:r>
            <a:r>
              <a:rPr lang="ru-RU" dirty="0"/>
              <a:t>Ф. </a:t>
            </a:r>
            <a:r>
              <a:rPr lang="ru-RU" dirty="0" err="1"/>
              <a:t>Гудинаф</a:t>
            </a:r>
            <a:r>
              <a:rPr lang="ru-RU" dirty="0"/>
              <a:t> – Д. </a:t>
            </a:r>
            <a:r>
              <a:rPr lang="ru-RU" dirty="0" smtClean="0"/>
              <a:t>Харриса,</a:t>
            </a:r>
          </a:p>
          <a:p>
            <a:pPr marL="514350" indent="-514350">
              <a:buAutoNum type="arabicPeriod"/>
            </a:pPr>
            <a:r>
              <a:rPr lang="ru-RU" dirty="0" smtClean="0"/>
              <a:t>Тест </a:t>
            </a:r>
            <a:r>
              <a:rPr lang="ru-RU" dirty="0"/>
              <a:t>Д. </a:t>
            </a:r>
            <a:r>
              <a:rPr lang="ru-RU" dirty="0" smtClean="0"/>
              <a:t>Векслера,</a:t>
            </a:r>
          </a:p>
          <a:p>
            <a:pPr marL="514350" indent="-514350">
              <a:buAutoNum type="arabicPeriod"/>
            </a:pPr>
            <a:r>
              <a:rPr lang="ru-RU" dirty="0"/>
              <a:t>Цветные прогрессивные матрицы Дж. </a:t>
            </a:r>
            <a:r>
              <a:rPr lang="ru-RU" dirty="0" err="1" smtClean="0"/>
              <a:t>Равена</a:t>
            </a:r>
            <a:r>
              <a:rPr lang="ru-RU" dirty="0" smtClean="0"/>
              <a:t>,</a:t>
            </a:r>
          </a:p>
          <a:p>
            <a:pPr marL="514350" indent="-514350">
              <a:buAutoNum type="arabicPeriod"/>
            </a:pPr>
            <a:r>
              <a:rPr lang="ru-RU" dirty="0"/>
              <a:t>Методика </a:t>
            </a:r>
            <a:r>
              <a:rPr lang="ru-RU" dirty="0" err="1"/>
              <a:t>дорисовывание</a:t>
            </a:r>
            <a:r>
              <a:rPr lang="ru-RU" dirty="0"/>
              <a:t> фигур О.М. </a:t>
            </a:r>
            <a:r>
              <a:rPr lang="ru-RU" dirty="0" err="1" smtClean="0"/>
              <a:t>Дъяченко</a:t>
            </a:r>
            <a:r>
              <a:rPr lang="ru-RU" dirty="0" smtClean="0"/>
              <a:t>,</a:t>
            </a:r>
          </a:p>
          <a:p>
            <a:pPr marL="514350" indent="-514350">
              <a:buAutoNum type="arabicPeriod"/>
            </a:pPr>
            <a:r>
              <a:rPr lang="ru-RU" dirty="0"/>
              <a:t>Методика «Социометрия</a:t>
            </a:r>
            <a:r>
              <a:rPr lang="ru-RU" dirty="0" smtClean="0"/>
              <a:t>»,</a:t>
            </a:r>
          </a:p>
          <a:p>
            <a:pPr marL="514350" indent="-514350">
              <a:buAutoNum type="arabicPeriod"/>
            </a:pPr>
            <a:r>
              <a:rPr lang="ru-RU" dirty="0"/>
              <a:t>Шкала оценки моторики (</a:t>
            </a:r>
            <a:r>
              <a:rPr lang="ru-RU" dirty="0" err="1"/>
              <a:t>Озерецкий</a:t>
            </a:r>
            <a:r>
              <a:rPr lang="ru-RU" dirty="0"/>
              <a:t> Н.И</a:t>
            </a:r>
            <a:r>
              <a:rPr lang="ru-RU" dirty="0" smtClean="0"/>
              <a:t>.),</a:t>
            </a:r>
          </a:p>
          <a:p>
            <a:pPr marL="514350" indent="-514350">
              <a:buAutoNum type="arabicPeriod"/>
            </a:pPr>
            <a:r>
              <a:rPr lang="ru-RU" dirty="0" smtClean="0"/>
              <a:t>Методика </a:t>
            </a:r>
            <a:r>
              <a:rPr lang="ru-RU" dirty="0"/>
              <a:t>по определению доминирования познавательного или игрового мотивов в аффективно-</a:t>
            </a:r>
            <a:r>
              <a:rPr lang="ru-RU" dirty="0" err="1"/>
              <a:t>потребностной</a:t>
            </a:r>
            <a:r>
              <a:rPr lang="ru-RU" dirty="0"/>
              <a:t> сфере ребенка (</a:t>
            </a:r>
            <a:r>
              <a:rPr lang="ru-RU" dirty="0" err="1"/>
              <a:t>Гуткина</a:t>
            </a:r>
            <a:r>
              <a:rPr lang="ru-RU" dirty="0"/>
              <a:t> Н.И</a:t>
            </a:r>
            <a:r>
              <a:rPr lang="ru-RU" dirty="0" smtClean="0"/>
              <a:t>.),</a:t>
            </a:r>
          </a:p>
          <a:p>
            <a:pPr marL="514350" indent="-514350">
              <a:buAutoNum type="arabicPeriod"/>
            </a:pPr>
            <a:r>
              <a:rPr lang="ru-RU" dirty="0"/>
              <a:t>Методика «Дерево желаний» (В.С. Юркевич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46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6894"/>
            <a:ext cx="10515600" cy="5500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В </a:t>
            </a:r>
            <a:r>
              <a:rPr lang="ru-RU" dirty="0"/>
              <a:t>настоящее время существует много концепций одаренности, но, несмотря на </a:t>
            </a:r>
            <a:r>
              <a:rPr lang="ru-RU" dirty="0" smtClean="0"/>
              <a:t>это, </a:t>
            </a:r>
            <a:r>
              <a:rPr lang="ru-RU" dirty="0"/>
              <a:t>акцент делается на представлении ее как </a:t>
            </a:r>
            <a:r>
              <a:rPr lang="ru-RU" b="1" dirty="0"/>
              <a:t>развивающейся сложной </a:t>
            </a:r>
            <a:r>
              <a:rPr lang="ru-RU" b="1" dirty="0" smtClean="0"/>
              <a:t>структуры.</a:t>
            </a:r>
            <a:r>
              <a:rPr lang="ru-RU" dirty="0" smtClean="0"/>
              <a:t>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b="1" dirty="0" smtClean="0"/>
              <a:t>Одаренность </a:t>
            </a:r>
            <a:r>
              <a:rPr lang="ru-RU" b="1" dirty="0"/>
              <a:t>на этапе дошкольного возраста </a:t>
            </a:r>
            <a:r>
              <a:rPr lang="ru-RU" dirty="0"/>
              <a:t>чаще всего рассматривается как потенциал или высокая способность (способности) в ракурсе асинхронных моделей </a:t>
            </a:r>
            <a:r>
              <a:rPr lang="ru-RU" dirty="0" smtClean="0"/>
              <a:t>развития.</a:t>
            </a:r>
            <a:endParaRPr lang="ru-RU" dirty="0"/>
          </a:p>
          <a:p>
            <a:r>
              <a:rPr lang="ru-RU" dirty="0" smtClean="0"/>
              <a:t>У </a:t>
            </a:r>
            <a:r>
              <a:rPr lang="ru-RU" dirty="0"/>
              <a:t>одаренных детей и</a:t>
            </a:r>
            <a:r>
              <a:rPr lang="ru-RU" dirty="0" smtClean="0"/>
              <a:t>нтеллектуальное</a:t>
            </a:r>
            <a:r>
              <a:rPr lang="ru-RU" dirty="0"/>
              <a:t>, социальное, эмоциональное и двигательное развитие часто происходит </a:t>
            </a:r>
            <a:r>
              <a:rPr lang="ru-RU" dirty="0" smtClean="0"/>
              <a:t>неравномерно. </a:t>
            </a:r>
            <a:endParaRPr lang="ru-RU" dirty="0"/>
          </a:p>
          <a:p>
            <a:r>
              <a:rPr lang="ru-RU" dirty="0"/>
              <a:t> Малыш может ярко проявлять признаки одаренности в одной какой-либо предметной области и быть наравне с ровесниками в другой.</a:t>
            </a:r>
          </a:p>
        </p:txBody>
      </p:sp>
    </p:spTree>
    <p:extLst>
      <p:ext uri="{BB962C8B-B14F-4D97-AF65-F5344CB8AC3E}">
        <p14:creationId xmlns:p14="http://schemas.microsoft.com/office/powerpoint/2010/main" val="166454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4149"/>
            <a:ext cx="10515600" cy="5562814"/>
          </a:xfrm>
        </p:spPr>
        <p:txBody>
          <a:bodyPr/>
          <a:lstStyle/>
          <a:p>
            <a:r>
              <a:rPr lang="ru-RU" dirty="0" smtClean="0"/>
              <a:t>Перед </a:t>
            </a:r>
            <a:r>
              <a:rPr lang="ru-RU" dirty="0"/>
              <a:t>современной психодиагностикой стоят две практические задачи:</a:t>
            </a:r>
          </a:p>
          <a:p>
            <a:r>
              <a:rPr lang="ru-RU" dirty="0"/>
              <a:t>– улучшение инструментария выявления и измерения одаренности (в том числе ее процессуальных характеристик) дошкольников; </a:t>
            </a:r>
          </a:p>
          <a:p>
            <a:r>
              <a:rPr lang="ru-RU" dirty="0"/>
              <a:t>– совершенствование и спецификация психолого-педагогических методов изучения одаренности дошкольников.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225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5910"/>
            <a:ext cx="10515600" cy="563105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Наиболее детально требования к психолого-педагогическому мониторингу, используемого с целью выявления, промежуточной и итоговой диагностики одаренных детей (в дошкольных образовательных учреждениях и Центрах раннего развития ребенка) разработаны М.А. Холодной в материалах «Рабочей концепции одаренности</a:t>
            </a:r>
            <a:r>
              <a:rPr lang="ru-RU" dirty="0" smtClean="0"/>
              <a:t>»:</a:t>
            </a:r>
          </a:p>
          <a:p>
            <a:pPr marL="0" indent="0">
              <a:buNone/>
            </a:pPr>
            <a:r>
              <a:rPr lang="ru-RU" dirty="0"/>
              <a:t>1. Комплексный характер оценивания разных сторон поведения и деятельности ребенка, что позволит использовать различные источники информации и охватить как можно более широкий спектр его способностей. Вывод об одаренности дошкольника не может быть сделан на основе оценки одного или нескольких параметров (например, интеллект и креативность).</a:t>
            </a:r>
          </a:p>
          <a:p>
            <a:pPr marL="0" indent="0">
              <a:buNone/>
            </a:pPr>
            <a:r>
              <a:rPr lang="ru-RU" dirty="0"/>
              <a:t>2. Длительность процесса идентификации одаренности. Необходимо развернутое во времени наблюдение за поведением и деятельностью дошкольника в разных ситуациях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8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1319"/>
            <a:ext cx="10515600" cy="568564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3. Многократность и многоэтапность обследования с использованием множества психодиагностических процедур, отбираемых в соответствии с предполагаемым видом одаренности и индивидуальными особенностями дошкольника. Идентификация одаренности посредством какой-либо одноразовой процедуры тестирования невозможна.</a:t>
            </a:r>
          </a:p>
          <a:p>
            <a:pPr marL="0" indent="0">
              <a:buNone/>
            </a:pPr>
            <a:r>
              <a:rPr lang="ru-RU" dirty="0"/>
              <a:t>4. Диагностика детской одаренности должна быть ориентирована не на результат, а на процесс: от диагностики отбора (по уровню достижений) перейти к диагностике прогноза и развития. Решение данной задачи связано не только с психологическим тестированием, но и с проведением наблюдения и диагностики развития детской одаренности, осуществляемой педагогом по специально разработанные методикам. </a:t>
            </a:r>
          </a:p>
        </p:txBody>
      </p:sp>
    </p:spTree>
    <p:extLst>
      <p:ext uri="{BB962C8B-B14F-4D97-AF65-F5344CB8AC3E}">
        <p14:creationId xmlns:p14="http://schemas.microsoft.com/office/powerpoint/2010/main" val="94049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904" y="559558"/>
            <a:ext cx="10515600" cy="561740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5. Анализ поведения дошкольника в тех сферах деятельности, которые в максимальной мере соответствуют его склонностям и интересам (включение ребенка в специально организованные игровые занятия, вовлечение различные формы предметной деятельности).</a:t>
            </a:r>
          </a:p>
          <a:p>
            <a:pPr marL="0" indent="0">
              <a:buNone/>
            </a:pPr>
            <a:r>
              <a:rPr lang="ru-RU" dirty="0"/>
              <a:t>6. Экспертная оценка продуктов деятельности дошкольников (рисунков, поделок, аппликаций, стихотворений, проектов и пр.). При этом необходимо привлекать к диагностическому обследованию психолога.</a:t>
            </a:r>
          </a:p>
          <a:p>
            <a:pPr marL="0" indent="0">
              <a:buNone/>
            </a:pPr>
            <a:r>
              <a:rPr lang="ru-RU" dirty="0"/>
              <a:t>7. Использование игровых методов (диагностические игры), в рамках которых можно организовывать определенные развивающие влияния, долговременную диагностику.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15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0501"/>
            <a:ext cx="10515600" cy="557646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8. Учет при диагностике детской одаренности потенциальных возможностей ребенка. При выявлении одаренных дошкольников необходимо дифференцировать: актуальный уровень развития одаренности; особенности конкретных проявлений одаренности, связанные с попытками ее реализации в различных видах деятельности; потенциальные возможности ребенка к развитию (зону ближайшего развития).</a:t>
            </a:r>
          </a:p>
          <a:p>
            <a:pPr marL="0" indent="0">
              <a:buNone/>
            </a:pPr>
            <a:r>
              <a:rPr lang="ru-RU" dirty="0"/>
              <a:t>9. Диагностическое обследование необходимо проводить в ситуации реальной жизнедеятельности дошкольников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10. Использование таких предметных ситуаций, которые моделируют исследовательскую деятельность и позволяют дошкольнику проявить максимум самостоятельности в овладении и развитии деятельности. </a:t>
            </a:r>
          </a:p>
          <a:p>
            <a:pPr marL="0" indent="0">
              <a:buNone/>
            </a:pPr>
            <a:r>
              <a:rPr lang="ru-RU" dirty="0"/>
              <a:t>11. Анализ реальных достижений дошкольников в различных творческих конкурсах, фестивалях, смотрах и т.п.</a:t>
            </a:r>
          </a:p>
          <a:p>
            <a:pPr marL="0" indent="0">
              <a:buNone/>
            </a:pPr>
            <a:r>
              <a:rPr lang="ru-RU" dirty="0"/>
              <a:t>12. Использование экологически валидных методов диагностики. Экологически валидные методы диагностики имеют дело с оценкой реального поведения дошкольника (процессуальные характеристики) в реальной ситуации, – анализ продуктов деятельности (рисунков, поделок, аппликаций, стихотворений, проектов и пр.), наблюдение за детьми в процессе занятий и свободных игр, беседа с педагогами (воспитателями) и родителями, экспертные оценки педагогов, психологов, родителей.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169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52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Признаки одаренности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5652"/>
            <a:ext cx="10515600" cy="51913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Одаренность </a:t>
            </a:r>
            <a:r>
              <a:rPr lang="ru-RU" dirty="0"/>
              <a:t>может наблюдаться уже в первые три </a:t>
            </a:r>
            <a:r>
              <a:rPr lang="ru-RU" dirty="0" smtClean="0"/>
              <a:t>года. </a:t>
            </a:r>
            <a:r>
              <a:rPr lang="ru-RU" dirty="0"/>
              <a:t>Проявления опережения должны быть зафиксированы и </a:t>
            </a:r>
            <a:r>
              <a:rPr lang="ru-RU" dirty="0" smtClean="0"/>
              <a:t>проанализированы.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Маленькие </a:t>
            </a:r>
            <a:r>
              <a:rPr lang="ru-RU" dirty="0"/>
              <a:t>дети, которые могут рассматриваться как потенциально одаренные и талантливые, часто </a:t>
            </a:r>
            <a:r>
              <a:rPr lang="ru-RU" dirty="0" smtClean="0"/>
              <a:t>демонстрируют следующие признаки:</a:t>
            </a:r>
            <a:endParaRPr lang="ru-RU" dirty="0"/>
          </a:p>
          <a:p>
            <a:r>
              <a:rPr lang="ru-RU" dirty="0"/>
              <a:t>Быстрое и/или опережающее начало самостоятельной ходьбы, активного говорения и т. д.; </a:t>
            </a:r>
          </a:p>
          <a:p>
            <a:r>
              <a:rPr lang="ru-RU" dirty="0" smtClean="0"/>
              <a:t>Интенсивность </a:t>
            </a:r>
            <a:r>
              <a:rPr lang="ru-RU" dirty="0"/>
              <a:t>познания или занятий интересующей деятельностью; </a:t>
            </a:r>
          </a:p>
          <a:p>
            <a:r>
              <a:rPr lang="ru-RU" dirty="0" smtClean="0"/>
              <a:t>Поразительная </a:t>
            </a:r>
            <a:r>
              <a:rPr lang="ru-RU" dirty="0"/>
              <a:t>для малыша способность необычно долго удерживать внимание в области, представляющей интерес; </a:t>
            </a:r>
          </a:p>
          <a:p>
            <a:r>
              <a:rPr lang="ru-RU" dirty="0" smtClean="0"/>
              <a:t>Малыш </a:t>
            </a:r>
            <a:r>
              <a:rPr lang="ru-RU" dirty="0"/>
              <a:t>мало спит, отличается большим количеством энергии, очень подвижен; </a:t>
            </a:r>
            <a:endParaRPr lang="ru-RU" dirty="0" smtClean="0"/>
          </a:p>
          <a:p>
            <a:r>
              <a:rPr lang="ru-RU" dirty="0" smtClean="0"/>
              <a:t>Часто </a:t>
            </a:r>
            <a:r>
              <a:rPr lang="ru-RU" dirty="0"/>
              <a:t>предпочитает общаться с теми друзьями, которых давно знает или взрослыми. Возможны трудности в том, чтобы найти интеллектуальных сверстников среди своих ровесников;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572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41268"/>
            <a:ext cx="10515600" cy="5535695"/>
          </a:xfrm>
        </p:spPr>
        <p:txBody>
          <a:bodyPr/>
          <a:lstStyle/>
          <a:p>
            <a:r>
              <a:rPr lang="ru-RU" dirty="0" smtClean="0"/>
              <a:t>Расширенный </a:t>
            </a:r>
            <a:r>
              <a:rPr lang="ru-RU" dirty="0"/>
              <a:t>словарный запас, речь малыша может отличаться с очень раннего возраста развитым словарным запасом и структурой предложения;</a:t>
            </a:r>
          </a:p>
          <a:p>
            <a:r>
              <a:rPr lang="ru-RU" dirty="0" smtClean="0"/>
              <a:t>Хорошее </a:t>
            </a:r>
            <a:r>
              <a:rPr lang="ru-RU" dirty="0"/>
              <a:t>чувство юмора: нравится использовать игру слов, а иногда и будет проявлять чувство юмора не по годам – «сочинять» сложные для своего возраста шутки;</a:t>
            </a:r>
          </a:p>
          <a:p>
            <a:r>
              <a:rPr lang="ru-RU" dirty="0" smtClean="0"/>
              <a:t>Раннее </a:t>
            </a:r>
            <a:r>
              <a:rPr lang="ru-RU" dirty="0"/>
              <a:t>понимание причины и следствия, часто устанавливает необычные связи между, казалось бы, несвязанными темами;</a:t>
            </a:r>
          </a:p>
          <a:p>
            <a:r>
              <a:rPr lang="ru-RU" dirty="0" smtClean="0"/>
              <a:t>Ярко </a:t>
            </a:r>
            <a:r>
              <a:rPr lang="ru-RU" dirty="0"/>
              <a:t>выраженная любознательность малыша: много и часто задаёт вопросы, при этом большинство вопросов рефлексивные;</a:t>
            </a:r>
          </a:p>
          <a:p>
            <a:r>
              <a:rPr lang="ru-RU" dirty="0" smtClean="0"/>
              <a:t>Обладает </a:t>
            </a:r>
            <a:r>
              <a:rPr lang="ru-RU" dirty="0"/>
              <a:t>исключительной памятью: осваивает знания легко и может применить знания в новых ситуациях.</a:t>
            </a:r>
          </a:p>
        </p:txBody>
      </p:sp>
    </p:spTree>
    <p:extLst>
      <p:ext uri="{BB962C8B-B14F-4D97-AF65-F5344CB8AC3E}">
        <p14:creationId xmlns:p14="http://schemas.microsoft.com/office/powerpoint/2010/main" val="37847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1594</Words>
  <Application>Microsoft Office PowerPoint</Application>
  <PresentationFormat>Широкоэкранный</PresentationFormat>
  <Paragraphs>81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Методы выявления одаренных детей дошкольного возраста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Признаки одаренности</vt:lpstr>
      <vt:lpstr>Презентация PowerPoint</vt:lpstr>
      <vt:lpstr>Презентация PowerPoint</vt:lpstr>
      <vt:lpstr>Информативны результаты диагностики одаренных дошкольников с помощью стандартных инструментов – тестов.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Выявление одаренных воспитанников достаточно сложная многоступенчатая процедура.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выявления одаренных детей дошкольного возраста</dc:title>
  <dc:creator>Слушатель курсов</dc:creator>
  <cp:lastModifiedBy>Слушатель курсов</cp:lastModifiedBy>
  <cp:revision>17</cp:revision>
  <dcterms:created xsi:type="dcterms:W3CDTF">2020-10-11T13:17:12Z</dcterms:created>
  <dcterms:modified xsi:type="dcterms:W3CDTF">2020-10-12T16:34:11Z</dcterms:modified>
</cp:coreProperties>
</file>