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3" r:id="rId3"/>
    <p:sldId id="269" r:id="rId4"/>
    <p:sldId id="267" r:id="rId5"/>
    <p:sldId id="268" r:id="rId6"/>
    <p:sldId id="257" r:id="rId7"/>
    <p:sldId id="271" r:id="rId8"/>
    <p:sldId id="264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60" r:id="rId17"/>
    <p:sldId id="280" r:id="rId18"/>
    <p:sldId id="28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17" autoAdjust="0"/>
    <p:restoredTop sz="94660"/>
  </p:normalViewPr>
  <p:slideViewPr>
    <p:cSldViewPr>
      <p:cViewPr varScale="1">
        <p:scale>
          <a:sx n="63" d="100"/>
          <a:sy n="6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15.02.2018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03648" y="548680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ЖЕСТОКОЕ ОБРАЩЕНИЕ С РЕБЁНКОМ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4293096"/>
            <a:ext cx="70567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defRPr/>
            </a:pPr>
            <a:r>
              <a:rPr lang="ru-RU" sz="2400" b="1" i="1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  <a:r>
              <a:rPr lang="ru-RU" sz="16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Любое действие или бездействие по отношению к ребенку со стороны родителей или лиц, их заменяющих, в результате которого причиняется вред   его физическому или психическому здоровью, создаются условия, мешающие его оптимальному развитию</a:t>
            </a:r>
          </a:p>
        </p:txBody>
      </p:sp>
      <p:pic>
        <p:nvPicPr>
          <p:cNvPr id="1026" name="Picture 2" descr="C:\Users\Lena\Downloads\1340798830_dec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1268760"/>
            <a:ext cx="4435943" cy="290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6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805264"/>
            <a:ext cx="8183880" cy="229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СЕМЬ «ЗОЛОТЫХ» ПРАВИЛ НАКАЗАНИЯ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и</a:t>
            </a:r>
            <a:r>
              <a:rPr lang="ru-RU" sz="24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звестного психолога Владимира Леви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0070C0"/>
              </a:solidFill>
              <a:latin typeface="Bookman Old Style" panose="020506040505050202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/>
              <a:t>Наказание </a:t>
            </a:r>
            <a:r>
              <a:rPr lang="ru-RU" sz="2400" dirty="0"/>
              <a:t>не должно причинять вреда – физического или психического. </a:t>
            </a:r>
          </a:p>
          <a:p>
            <a:pPr marL="457200" indent="-457200">
              <a:buAutoNum type="arabicPeriod"/>
            </a:pPr>
            <a:endParaRPr lang="ru-RU" sz="2400" dirty="0" smtClean="0"/>
          </a:p>
          <a:p>
            <a:pPr marL="457200" indent="-457200">
              <a:buAutoNum type="arabicPeriod"/>
            </a:pPr>
            <a:r>
              <a:rPr lang="ru-RU" sz="2400" dirty="0" smtClean="0"/>
              <a:t>Нельзя </a:t>
            </a:r>
            <a:r>
              <a:rPr lang="ru-RU" sz="2400" dirty="0"/>
              <a:t>наказывать «для профилактики», наказание может следовать только за реальным поступком и только в том случае, если другого способа донести информацию до ребенка вы действительно не видите </a:t>
            </a:r>
            <a:r>
              <a:rPr lang="ru-RU" sz="2400" dirty="0" smtClean="0"/>
              <a:t>.</a:t>
            </a:r>
          </a:p>
          <a:p>
            <a:pPr marL="457200" indent="-457200">
              <a:buAutoNum type="arabicPeriod"/>
            </a:pPr>
            <a:endParaRPr lang="ru-RU" sz="2400" dirty="0"/>
          </a:p>
          <a:p>
            <a:pPr marL="457200" indent="-457200">
              <a:buAutoNum type="arabicPeriod"/>
            </a:pPr>
            <a:r>
              <a:rPr lang="ru-RU" sz="2400" dirty="0" smtClean="0"/>
              <a:t>Наказание </a:t>
            </a:r>
            <a:r>
              <a:rPr lang="ru-RU" sz="2400" dirty="0"/>
              <a:t>должно быть одно: даже если дитя натворило сто бед подряд, наказание должно быть единым, сразу за все, применять целый «комплекс» карательных мер </a:t>
            </a:r>
            <a:r>
              <a:rPr lang="ru-RU" sz="2400" dirty="0" smtClean="0"/>
              <a:t>недопустимо.</a:t>
            </a:r>
            <a:endParaRPr lang="ru-RU" sz="2400" dirty="0"/>
          </a:p>
          <a:p>
            <a:pPr marL="0" indent="0">
              <a:buNone/>
            </a:pPr>
            <a:endParaRPr lang="ru-RU" sz="2400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32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ru-RU" sz="2000" dirty="0" smtClean="0"/>
              <a:t>Наказание </a:t>
            </a:r>
            <a:r>
              <a:rPr lang="ru-RU" sz="2000" dirty="0"/>
              <a:t>не должно отменять награды: нельзя лишать ребенка того, что уже было подарено ему прежде, либо нарушать данные ему ранее обещания (если это </a:t>
            </a:r>
            <a:r>
              <a:rPr lang="ru-RU" sz="2000" dirty="0" smtClean="0"/>
              <a:t>не </a:t>
            </a:r>
            <a:r>
              <a:rPr lang="ru-RU" sz="2000" dirty="0"/>
              <a:t>было специально оговорено). </a:t>
            </a:r>
          </a:p>
          <a:p>
            <a:pPr marL="514350" indent="-514350">
              <a:buFont typeface="+mj-lt"/>
              <a:buAutoNum type="arabicPeriod" startAt="4"/>
            </a:pPr>
            <a:endParaRPr lang="ru-RU" sz="20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ru-RU" sz="2200" dirty="0" smtClean="0"/>
              <a:t>Наказание </a:t>
            </a:r>
            <a:r>
              <a:rPr lang="ru-RU" sz="2200" dirty="0"/>
              <a:t>должно следовать сразу за «преступлением»: нельзя наказывать ребенка за то, что он совершил давно, пусть даже вы узнали об этом только что. Наказание должно быть разовой и непродолжительной акцией, его нельзя растягивать надолго: натворил – наказали – и точка. </a:t>
            </a:r>
            <a:endParaRPr lang="ru-RU" sz="2200" dirty="0" smtClean="0"/>
          </a:p>
          <a:p>
            <a:pPr marL="514350" indent="-514350">
              <a:buFont typeface="+mj-lt"/>
              <a:buAutoNum type="arabicPeriod" startAt="4"/>
            </a:pP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2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ru-RU" sz="2200" dirty="0"/>
              <a:t>Н</a:t>
            </a:r>
            <a:r>
              <a:rPr lang="ru-RU" sz="2200" dirty="0" smtClean="0"/>
              <a:t>аказание </a:t>
            </a:r>
            <a:r>
              <a:rPr lang="ru-RU" sz="2200" dirty="0"/>
              <a:t>должно быть справедливым и ни в коем случае не должно быть унизительным для ребенка: ребенок должен понимать, что наказание связано именно с проступком, что это не демонстрация родительской власти и превосходства. </a:t>
            </a:r>
            <a:endParaRPr lang="ru-RU" sz="2200" dirty="0" smtClean="0"/>
          </a:p>
          <a:p>
            <a:pPr marL="514350" indent="-514350">
              <a:buFont typeface="+mj-lt"/>
              <a:buAutoNum type="arabicPeriod" startAt="6"/>
            </a:pPr>
            <a:endParaRPr lang="ru-RU" sz="2000" dirty="0"/>
          </a:p>
          <a:p>
            <a:pPr marL="514350" indent="-514350">
              <a:buFont typeface="+mj-lt"/>
              <a:buAutoNum type="arabicPeriod" startAt="6"/>
            </a:pPr>
            <a:endParaRPr lang="ru-RU" sz="2000" dirty="0"/>
          </a:p>
          <a:p>
            <a:pPr marL="514350" indent="-514350">
              <a:buFont typeface="+mj-lt"/>
              <a:buAutoNum type="arabicPeriod" startAt="6"/>
            </a:pPr>
            <a:r>
              <a:rPr lang="ru-RU" sz="2200" dirty="0"/>
              <a:t>Н</a:t>
            </a:r>
            <a:r>
              <a:rPr lang="ru-RU" sz="2200" dirty="0" smtClean="0"/>
              <a:t>аказание </a:t>
            </a:r>
            <a:r>
              <a:rPr lang="ru-RU" sz="2200" dirty="0"/>
              <a:t>не должно быть шантажом, нельзя манипулировать чувствами ребенка, предупреждать, что вы будете огорчены его поведением: если больше всего на свете ребенок будет бояться огорчить любимую мамочку, он либо станет задерживаться в развитии, либо довольно быстро научится вас обманывать. </a:t>
            </a:r>
          </a:p>
          <a:p>
            <a:pPr marL="514350" indent="-514350">
              <a:buFont typeface="+mj-lt"/>
              <a:buAutoNum type="arabicPeriod" startAt="6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34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Нормативные правовые документы, защищающие права детей</a:t>
            </a:r>
            <a:endParaRPr lang="ru-RU" sz="2000" dirty="0" smtClean="0"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Bookman Old Style" panose="02050604050505020204" pitchFamily="18" charset="0"/>
            </a:endParaRPr>
          </a:p>
          <a:p>
            <a:r>
              <a:rPr lang="ru-RU" sz="2000" dirty="0" smtClean="0">
                <a:latin typeface="Bookman Old Style" panose="02050604050505020204" pitchFamily="18" charset="0"/>
              </a:rPr>
              <a:t>Всеобщая </a:t>
            </a:r>
            <a:r>
              <a:rPr lang="ru-RU" sz="2000" dirty="0">
                <a:latin typeface="Bookman Old Style" panose="02050604050505020204" pitchFamily="18" charset="0"/>
              </a:rPr>
              <a:t>декларация прав человека (1948</a:t>
            </a:r>
            <a:r>
              <a:rPr lang="ru-RU" sz="2000" dirty="0" smtClean="0">
                <a:latin typeface="Bookman Old Style" panose="02050604050505020204" pitchFamily="18" charset="0"/>
              </a:rPr>
              <a:t>).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 Декларация прав ребенка (1959</a:t>
            </a:r>
            <a:r>
              <a:rPr lang="ru-RU" sz="2000" dirty="0" smtClean="0">
                <a:latin typeface="Bookman Old Style" panose="02050604050505020204" pitchFamily="18" charset="0"/>
              </a:rPr>
              <a:t>).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sz="2000" dirty="0">
                <a:latin typeface="Bookman Old Style" panose="02050604050505020204" pitchFamily="18" charset="0"/>
              </a:rPr>
              <a:t> Конвенция ООН о правах ребенка (1989) – где дается определение понятию жестокого обращения и определены меры защиты и признания прав </a:t>
            </a:r>
            <a:r>
              <a:rPr lang="ru-RU" sz="2000" dirty="0" smtClean="0">
                <a:latin typeface="Bookman Old Style" panose="02050604050505020204" pitchFamily="18" charset="0"/>
              </a:rPr>
              <a:t>ребенка.</a:t>
            </a:r>
            <a:endParaRPr lang="ru-RU" sz="2000" dirty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Bookman Old Style" panose="02050604050505020204" pitchFamily="18" charset="0"/>
              </a:rPr>
              <a:t> 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 Уголовный кодекс РФ (ст. 106-136, ст. 150-157, который предусматривает уголовную ответственность за совершение насилия в отношении </a:t>
            </a:r>
            <a:r>
              <a:rPr lang="ru-RU" sz="2000" dirty="0" smtClean="0">
                <a:latin typeface="Bookman Old Style" panose="02050604050505020204" pitchFamily="18" charset="0"/>
              </a:rPr>
              <a:t>несовершеннолетних). </a:t>
            </a:r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2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Bookman Old Style" panose="02050604050505020204" pitchFamily="18" charset="0"/>
              </a:rPr>
              <a:t>Семейный кодекс РФ (ст. 54, 56, 69, </a:t>
            </a:r>
            <a:r>
              <a:rPr lang="ru-RU" sz="2000" dirty="0" smtClean="0">
                <a:latin typeface="Bookman Old Style" panose="02050604050505020204" pitchFamily="18" charset="0"/>
              </a:rPr>
              <a:t>77 защищают  </a:t>
            </a:r>
            <a:r>
              <a:rPr lang="ru-RU" sz="2000" dirty="0">
                <a:latin typeface="Bookman Old Style" panose="02050604050505020204" pitchFamily="18" charset="0"/>
              </a:rPr>
              <a:t>права </a:t>
            </a:r>
            <a:r>
              <a:rPr lang="ru-RU" sz="2000" dirty="0" smtClean="0">
                <a:latin typeface="Bookman Old Style" panose="02050604050505020204" pitchFamily="18" charset="0"/>
              </a:rPr>
              <a:t>ребёнка</a:t>
            </a:r>
            <a:r>
              <a:rPr lang="ru-RU" sz="2000" dirty="0">
                <a:latin typeface="Bookman Old Style" panose="02050604050505020204" pitchFamily="18" charset="0"/>
              </a:rPr>
              <a:t>, вплоть до лишения родительских прав при непосредственной угрозе жизни и здоровью детей. </a:t>
            </a:r>
          </a:p>
          <a:p>
            <a:pPr marL="0" indent="0">
              <a:buNone/>
            </a:pPr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sz="2000" dirty="0">
                <a:latin typeface="Bookman Old Style" panose="02050604050505020204" pitchFamily="18" charset="0"/>
              </a:rPr>
              <a:t> ФЗ «Об основных гарантиях прав ребенка в РФ</a:t>
            </a:r>
            <a:r>
              <a:rPr lang="ru-RU" sz="2000" dirty="0" smtClean="0">
                <a:latin typeface="Bookman Old Style" panose="02050604050505020204" pitchFamily="18" charset="0"/>
              </a:rPr>
              <a:t>».</a:t>
            </a:r>
            <a:endParaRPr lang="ru-RU" sz="2000" dirty="0">
              <a:latin typeface="Bookman Old Style" panose="02050604050505020204" pitchFamily="18" charset="0"/>
            </a:endParaRPr>
          </a:p>
          <a:p>
            <a:endParaRPr lang="ru-RU" sz="2000" dirty="0">
              <a:latin typeface="Bookman Old Style" panose="02050604050505020204" pitchFamily="18" charset="0"/>
            </a:endParaRPr>
          </a:p>
          <a:p>
            <a:r>
              <a:rPr lang="ru-RU" sz="2000" dirty="0">
                <a:latin typeface="Bookman Old Style" panose="02050604050505020204" pitchFamily="18" charset="0"/>
              </a:rPr>
              <a:t> ФЗ РФ «Об образовании</a:t>
            </a:r>
            <a:r>
              <a:rPr lang="ru-RU" sz="2000" dirty="0" smtClean="0">
                <a:latin typeface="Bookman Old Style" panose="02050604050505020204" pitchFamily="18" charset="0"/>
              </a:rPr>
              <a:t>».</a:t>
            </a:r>
          </a:p>
          <a:p>
            <a:r>
              <a:rPr lang="ru-RU" sz="2000" dirty="0">
                <a:latin typeface="Bookman Old Style" panose="02050604050505020204" pitchFamily="18" charset="0"/>
              </a:rPr>
              <a:t>ФЗ «Об основах системы профилактики безнадзорности и правонарушений несовершеннолетних"</a:t>
            </a:r>
          </a:p>
          <a:p>
            <a:endParaRPr lang="ru-RU" sz="20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575" y="3686645"/>
            <a:ext cx="3458225" cy="25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2384601" cy="328086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51584"/>
            <a:ext cx="5059596" cy="291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6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342900" indent="-342900" algn="ctr">
              <a:buFont typeface="+mj-lt"/>
              <a:buAutoNum type="arabicPeriod"/>
            </a:pPr>
            <a:endParaRPr lang="ru-RU" sz="3600" dirty="0">
              <a:latin typeface="Bookman Old Style" pitchFamily="18" charset="0"/>
            </a:endParaRPr>
          </a:p>
        </p:txBody>
      </p:sp>
      <p:pic>
        <p:nvPicPr>
          <p:cNvPr id="11265" name="Picture 1" descr="C:\Users\Lena\Downloads\net-nasiliyu-nad-rebenk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1340768"/>
            <a:ext cx="4029075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0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60648"/>
            <a:ext cx="4944746" cy="418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868724"/>
            <a:ext cx="3441648" cy="3166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55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1920" y="613410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Арамиль, 2015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269"/>
            <a:ext cx="9788624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066" y="2564904"/>
            <a:ext cx="7417519" cy="1368152"/>
          </a:xfrm>
        </p:spPr>
        <p:txBody>
          <a:bodyPr>
            <a:noAutofit/>
          </a:bodyPr>
          <a:lstStyle/>
          <a:p>
            <a:pPr algn="ctr"/>
            <a:r>
              <a:rPr lang="ru-RU" sz="4000" smtClean="0">
                <a:latin typeface="Comic Sans MS" pitchFamily="66" charset="0"/>
              </a:rPr>
              <a:t>Добро пожаловать в СКАЗКУ!</a:t>
            </a:r>
            <a:endParaRPr lang="ru-RU" sz="40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разное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9531" y="764704"/>
            <a:ext cx="3826412" cy="59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USER\Desktop\parents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95" y="5321816"/>
            <a:ext cx="10064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4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4248472" cy="472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endParaRPr lang="ru-RU" b="1" i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</a:pPr>
            <a:endParaRPr lang="ru-RU" b="1" i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Научными исследованиями установлено, что:</a:t>
            </a:r>
          </a:p>
          <a:p>
            <a:pPr algn="ctr">
              <a:lnSpc>
                <a:spcPct val="80000"/>
              </a:lnSpc>
            </a:pPr>
            <a:endParaRPr lang="ru-RU" sz="2000" b="1" i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marL="342900" indent="-342900">
              <a:lnSpc>
                <a:spcPct val="8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насилие в той или иной форме совершается в каждой четвертой российской семье;</a:t>
            </a:r>
          </a:p>
          <a:p>
            <a:pPr marL="342900" indent="-342900">
              <a:lnSpc>
                <a:spcPct val="8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ежегодно около 2 млн. детей в возрасте до 14 лет избиваются родителями;</a:t>
            </a:r>
          </a:p>
          <a:p>
            <a:pPr marL="342900" indent="-342900">
              <a:lnSpc>
                <a:spcPct val="8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для 10% этих детей исходом становится смерть, а для 2 тыс.- самоубийство;</a:t>
            </a:r>
          </a:p>
          <a:p>
            <a:pPr marL="342900" indent="-342900">
              <a:lnSpc>
                <a:spcPct val="80000"/>
              </a:lnSpc>
              <a:buClr>
                <a:srgbClr val="A50021"/>
              </a:buClr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Georgia" pitchFamily="18" charset="0"/>
              </a:rPr>
              <a:t>более 50 тыс. детей в течение года уходят из дома, спасаясь от собственных родителей, а 25 тыс. несовершеннолетних находятся в розыске.</a:t>
            </a:r>
            <a:endParaRPr lang="ru-RU" sz="2000" dirty="0">
              <a:latin typeface="Georgia" pitchFamily="18" charset="0"/>
            </a:endParaRPr>
          </a:p>
        </p:txBody>
      </p:sp>
      <p:pic>
        <p:nvPicPr>
          <p:cNvPr id="6" name="Picture 4" descr="41934889_b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008" y="692696"/>
            <a:ext cx="3748410" cy="5059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0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476672"/>
            <a:ext cx="56166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Основные формы жестокого обращения с детьми</a:t>
            </a:r>
          </a:p>
          <a:p>
            <a:endParaRPr lang="ru-RU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Физическое насилие </a:t>
            </a:r>
            <a:r>
              <a:rPr lang="ru-RU" sz="2000" dirty="0" smtClean="0">
                <a:latin typeface="Constantia" pitchFamily="18" charset="0"/>
              </a:rPr>
              <a:t>– преднамеренное нанесение физических повреждений.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r>
              <a:rPr lang="ru-RU" sz="2000" b="1" dirty="0">
                <a:latin typeface="Constantia" pitchFamily="18" charset="0"/>
              </a:rPr>
              <a:t>Психическое (эмоциональное) насилие </a:t>
            </a:r>
            <a:r>
              <a:rPr lang="ru-RU" sz="2000" dirty="0">
                <a:latin typeface="Constantia" pitchFamily="18" charset="0"/>
              </a:rPr>
              <a:t>- периодическое, длительное или постоянное психическое воздействие на ребёнка, тормозящее развитие личности и приводящее к формированию патологических черт характера.</a:t>
            </a:r>
          </a:p>
          <a:p>
            <a:endParaRPr lang="ru-RU" sz="2000" dirty="0" smtClean="0">
              <a:latin typeface="Constantia" pitchFamily="18" charset="0"/>
            </a:endParaRPr>
          </a:p>
          <a:p>
            <a:r>
              <a:rPr lang="ru-RU" sz="2000" b="1" dirty="0" smtClean="0">
                <a:latin typeface="Constantia" pitchFamily="18" charset="0"/>
              </a:rPr>
              <a:t>Сексуальное насилие </a:t>
            </a:r>
            <a:r>
              <a:rPr lang="ru-RU" sz="2000" dirty="0" smtClean="0">
                <a:latin typeface="Constantia" pitchFamily="18" charset="0"/>
              </a:rPr>
              <a:t>(</a:t>
            </a:r>
            <a:r>
              <a:rPr lang="ru-RU" sz="2000" b="1" dirty="0" smtClean="0">
                <a:latin typeface="Constantia" pitchFamily="18" charset="0"/>
              </a:rPr>
              <a:t>или развращение</a:t>
            </a:r>
            <a:r>
              <a:rPr lang="ru-RU" sz="2000" dirty="0" smtClean="0">
                <a:latin typeface="Constantia" pitchFamily="18" charset="0"/>
              </a:rPr>
              <a:t>) - вовлечение ребёнка с его согласия и без такого в сексуальные действия со взрослыми с целью получения последними удовлетворения или выгоды.</a:t>
            </a:r>
          </a:p>
          <a:p>
            <a:endParaRPr lang="ru-RU" sz="2000" dirty="0" smtClean="0">
              <a:latin typeface="Constantia" pitchFamily="18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104569" y="4060871"/>
            <a:ext cx="1501301" cy="183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Клип 6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0153" y="476672"/>
            <a:ext cx="129614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Клип 6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36297" y="2204864"/>
            <a:ext cx="1584176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377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95536" y="476672"/>
            <a:ext cx="828092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70C0"/>
                </a:solidFill>
                <a:latin typeface="Bookman Old Style" panose="02050604050505020204" pitchFamily="18" charset="0"/>
              </a:rPr>
              <a:t>Последствия жестокого обращения,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70C0"/>
                </a:solidFill>
                <a:latin typeface="Bookman Old Style" panose="02050604050505020204" pitchFamily="18" charset="0"/>
              </a:rPr>
              <a:t>пережитого ребенком, учитывая его возрастные особенности: </a:t>
            </a:r>
            <a:endParaRPr lang="ru-RU" sz="2000" b="1" dirty="0">
              <a:ln w="11430"/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556793"/>
          <a:ext cx="8208912" cy="441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7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Возраст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Реакция на психологическую травму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Дети от 0 до 3-х лет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Характерны</a:t>
                      </a:r>
                      <a:r>
                        <a:rPr lang="ru-RU" sz="1600" baseline="0" dirty="0" smtClean="0"/>
                        <a:t> страхи, спутанность чувств. В поведении отмечаются нарушения сна, потеря аппетита, агрессия, страх перед чужими людьми.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2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Дошкольники</a:t>
                      </a:r>
                    </a:p>
                    <a:p>
                      <a:r>
                        <a:rPr lang="ru-RU" sz="1600" dirty="0" smtClean="0"/>
                        <a:t> (3-6</a:t>
                      </a:r>
                      <a:r>
                        <a:rPr lang="ru-RU" sz="1600" baseline="0" dirty="0" smtClean="0"/>
                        <a:t> лет)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Тревога, боязливость,</a:t>
                      </a:r>
                      <a:r>
                        <a:rPr lang="ru-RU" sz="1600" baseline="0" dirty="0" smtClean="0"/>
                        <a:t> спутанность чувств, чувство вины, стыд, отвращение, чувство беспомощности. Пассивная реакция на боль, болезненное отношение к критике, замечаниям, негативизм, лживость, воровство, агрессия.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9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Дети младшего школьного возраста</a:t>
                      </a:r>
                    </a:p>
                    <a:p>
                      <a:r>
                        <a:rPr lang="ru-RU" sz="1600" dirty="0" smtClean="0"/>
                        <a:t>(7-11 лет)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Страхи, чувство стыда, недоверие к миру. Стремление скрыть причину повреждений и травм,</a:t>
                      </a:r>
                      <a:r>
                        <a:rPr lang="ru-RU" sz="1600" baseline="0" dirty="0" smtClean="0"/>
                        <a:t> ощущение одиночества, отстраненность от людей, нарушения сна, аппетита, агрессивное поведение. 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1556792"/>
          <a:ext cx="8208912" cy="441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77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Возраст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Реакция на психологическую травму 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51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Дети от 0 до 3-х лет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Характерны</a:t>
                      </a:r>
                      <a:r>
                        <a:rPr lang="ru-RU" sz="1600" baseline="0" dirty="0" smtClean="0"/>
                        <a:t> страхи, спутанность чувств. В поведении отмечаются нарушения сна, потеря аппетита, агрессия, страх перед чужими людьми. 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122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Дошкольники</a:t>
                      </a:r>
                    </a:p>
                    <a:p>
                      <a:r>
                        <a:rPr lang="ru-RU" sz="1600" dirty="0" smtClean="0"/>
                        <a:t> (3-6</a:t>
                      </a:r>
                      <a:r>
                        <a:rPr lang="ru-RU" sz="1600" baseline="0" dirty="0" smtClean="0"/>
                        <a:t> лет)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Тревога, боязливость,</a:t>
                      </a:r>
                      <a:r>
                        <a:rPr lang="ru-RU" sz="1600" baseline="0" dirty="0" smtClean="0"/>
                        <a:t> спутанность чувств, чувство вины, стыд, отвращение, чувство беспомощности. Пассивная реакция на боль, болезненное отношение к критике, замечаниям, негативизм, лживость, воровство, агрессия.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695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Дети младшего школьного возраста</a:t>
                      </a:r>
                    </a:p>
                    <a:p>
                      <a:r>
                        <a:rPr lang="ru-RU" sz="1600" dirty="0" smtClean="0"/>
                        <a:t>(7-11 лет)</a:t>
                      </a:r>
                    </a:p>
                    <a:p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Страхи, чувство стыда, недоверие к миру. Стремление скрыть причину повреждений и травм,</a:t>
                      </a:r>
                      <a:r>
                        <a:rPr lang="ru-RU" sz="1600" baseline="0" dirty="0" smtClean="0"/>
                        <a:t> ощущение одиночества, отстраненность от людей, нарушения сна, аппетита, агрессивное поведение. 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6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67544" y="476672"/>
            <a:ext cx="828092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0070C0"/>
                </a:solidFill>
                <a:latin typeface="Bookman Old Style" panose="02050604050505020204" pitchFamily="18" charset="0"/>
              </a:rPr>
              <a:t>Последствия жестокого обращения,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0070C0"/>
                </a:solidFill>
                <a:latin typeface="Bookman Old Style" panose="02050604050505020204" pitchFamily="18" charset="0"/>
              </a:rPr>
              <a:t>пережитого ребенком, учитывая его возрастные особенности: </a:t>
            </a:r>
            <a:endParaRPr lang="ru-RU" sz="2000" b="1" dirty="0">
              <a:ln w="11430"/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1730328"/>
          <a:ext cx="8496944" cy="4215684"/>
        </p:xfrm>
        <a:graphic>
          <a:graphicData uri="http://schemas.openxmlformats.org/drawingml/2006/table">
            <a:tbl>
              <a:tblPr/>
              <a:tblGrid>
                <a:gridCol w="295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9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4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Verdana"/>
                        </a:rPr>
                        <a:t>Возраст</a:t>
                      </a:r>
                    </a:p>
                  </a:txBody>
                  <a:tcPr marL="67943" marR="67943" marT="33972" marB="33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0" u="none" strike="noStrike" kern="1200" dirty="0">
                          <a:solidFill>
                            <a:schemeClr val="tx1"/>
                          </a:solidFill>
                          <a:latin typeface="Verdana"/>
                        </a:rPr>
                        <a:t>Реакция на психологическую травму </a:t>
                      </a:r>
                    </a:p>
                  </a:txBody>
                  <a:tcPr marL="67943" marR="67943" marT="33972" marB="33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805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Средний   школьный возраст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0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(11 – 15 лет)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latin typeface="Verdana"/>
                      </a:endParaRPr>
                    </a:p>
                  </a:txBody>
                  <a:tcPr marL="67943" marR="67943" marT="33972" marB="33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</a:rPr>
                        <a:t>суицидальные попытки;</a:t>
                      </a:r>
                    </a:p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j-lt"/>
                        </a:rPr>
                        <a:t>сбежавшие из дома дети умирают от голода и холода, становятся жертвами других детей, также сбежавших от домашнего насилия .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600" b="0" i="0" u="none" strike="noStrike" kern="1200" dirty="0">
                        <a:solidFill>
                          <a:schemeClr val="dk1"/>
                        </a:solidFill>
                        <a:latin typeface="+mj-lt"/>
                      </a:endParaRPr>
                    </a:p>
                  </a:txBody>
                  <a:tcPr marL="67943" marR="67943" marT="33972" marB="33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3779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Verdana"/>
                        </a:rPr>
                        <a:t>  Подростки</a:t>
                      </a: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Verdana"/>
                        </a:rPr>
                        <a:t>  (15-18 лет)</a:t>
                      </a:r>
                      <a:endParaRPr lang="ru-RU" sz="1600" b="0" i="0" u="none" strike="noStrike" kern="1200" dirty="0">
                        <a:solidFill>
                          <a:schemeClr val="dk1"/>
                        </a:solidFill>
                        <a:latin typeface="Verdana"/>
                      </a:endParaRPr>
                    </a:p>
                  </a:txBody>
                  <a:tcPr marL="67943" marR="67943" marT="33972" marB="33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609600" indent="-609600"/>
                      <a:r>
                        <a:rPr lang="ru-RU" sz="1600" dirty="0" smtClean="0">
                          <a:latin typeface="+mj-lt"/>
                        </a:rPr>
                        <a:t>побеги из дома;</a:t>
                      </a:r>
                    </a:p>
                    <a:p>
                      <a:pPr marL="609600" indent="-609600"/>
                      <a:r>
                        <a:rPr lang="ru-RU" sz="1600" dirty="0" smtClean="0">
                          <a:latin typeface="+mj-lt"/>
                        </a:rPr>
                        <a:t>суицидальные попытки;</a:t>
                      </a:r>
                    </a:p>
                    <a:p>
                      <a:pPr marL="609600" indent="-609600"/>
                      <a:r>
                        <a:rPr lang="ru-RU" sz="1600" dirty="0" smtClean="0">
                          <a:latin typeface="+mj-lt"/>
                        </a:rPr>
                        <a:t>употребления алкоголя, наркотиков;</a:t>
                      </a:r>
                    </a:p>
                    <a:p>
                      <a:pPr marL="609600" indent="-609600"/>
                      <a:r>
                        <a:rPr lang="ru-RU" sz="1600" dirty="0" smtClean="0">
                          <a:latin typeface="+mj-lt"/>
                        </a:rPr>
                        <a:t>низкая самооценка</a:t>
                      </a:r>
                    </a:p>
                    <a:p>
                      <a:pPr marL="609600" indent="-609600"/>
                      <a:r>
                        <a:rPr lang="ru-RU" sz="1600" dirty="0" smtClean="0">
                          <a:latin typeface="+mj-lt"/>
                        </a:rPr>
                        <a:t>депрессии;</a:t>
                      </a:r>
                    </a:p>
                    <a:p>
                      <a:pPr marL="609600" indent="-609600"/>
                      <a:r>
                        <a:rPr lang="ru-RU" sz="1600" dirty="0" smtClean="0">
                          <a:latin typeface="+mj-lt"/>
                        </a:rPr>
                        <a:t>нарушение межличностных отношений</a:t>
                      </a:r>
                    </a:p>
                    <a:p>
                      <a:pPr>
                        <a:lnSpc>
                          <a:spcPct val="90000"/>
                        </a:lnSpc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уход в религиозные секты,</a:t>
                      </a:r>
                      <a:r>
                        <a:rPr lang="ru-RU" sz="1600" baseline="0" dirty="0" smtClean="0">
                          <a:latin typeface="+mj-lt"/>
                        </a:rPr>
                        <a:t> </a:t>
                      </a:r>
                      <a:r>
                        <a:rPr lang="ru-RU" sz="1600" dirty="0" smtClean="0">
                          <a:latin typeface="+mj-lt"/>
                        </a:rPr>
                        <a:t>неформальные группы с криминальной  направленностью;</a:t>
                      </a:r>
                    </a:p>
                    <a:p>
                      <a:pPr>
                        <a:lnSpc>
                          <a:spcPct val="90000"/>
                        </a:lnSpc>
                        <a:buClr>
                          <a:schemeClr val="accent2"/>
                        </a:buClr>
                        <a:buFont typeface="Wingdings" pitchFamily="2" charset="2"/>
                        <a:buNone/>
                      </a:pPr>
                      <a:r>
                        <a:rPr lang="ru-RU" sz="1600" dirty="0" smtClean="0">
                          <a:latin typeface="+mj-lt"/>
                        </a:rPr>
                        <a:t>агрессивное, преступное поведение детей;</a:t>
                      </a:r>
                    </a:p>
                    <a:p>
                      <a:pPr marL="609600" indent="-609600"/>
                      <a:endParaRPr lang="ru-RU" sz="1600" b="0" i="0" u="none" strike="noStrike" kern="1200" dirty="0">
                        <a:solidFill>
                          <a:schemeClr val="dk1"/>
                        </a:solidFill>
                        <a:latin typeface="+mj-lt"/>
                      </a:endParaRPr>
                    </a:p>
                  </a:txBody>
                  <a:tcPr marL="67943" marR="67943" marT="33972" marB="339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62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13690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itchFamily="18" charset="0"/>
              </a:rPr>
              <a:t>Какой урок выносит ребенок из жестокости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?</a:t>
            </a:r>
          </a:p>
          <a:p>
            <a:pPr algn="ctr"/>
            <a:endParaRPr lang="ru-RU" sz="2000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Bookman Old Style" pitchFamily="18" charset="0"/>
              </a:rPr>
              <a:t>р</a:t>
            </a:r>
            <a:r>
              <a:rPr lang="ru-RU" sz="2400" dirty="0" smtClean="0">
                <a:latin typeface="Bookman Old Style" pitchFamily="18" charset="0"/>
              </a:rPr>
              <a:t>ебенок </a:t>
            </a:r>
            <a:r>
              <a:rPr lang="ru-RU" sz="2400" dirty="0">
                <a:latin typeface="Bookman Old Style" pitchFamily="18" charset="0"/>
              </a:rPr>
              <a:t>не заслуживает </a:t>
            </a:r>
            <a:r>
              <a:rPr lang="ru-RU" sz="2400" dirty="0" smtClean="0">
                <a:latin typeface="Bookman Old Style" pitchFamily="18" charset="0"/>
              </a:rPr>
              <a:t>уважения</a:t>
            </a:r>
            <a:r>
              <a:rPr lang="ru-RU" sz="2400" dirty="0">
                <a:latin typeface="Bookman Old Style" pitchFamily="18" charset="0"/>
              </a:rPr>
              <a:t>;</a:t>
            </a:r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/>
            <a:endParaRPr lang="ru-RU" sz="1000" dirty="0" smtClean="0"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от взрослых нет защиты</a:t>
            </a:r>
            <a:r>
              <a:rPr lang="ru-RU" sz="2400" dirty="0">
                <a:latin typeface="Bookman Old Style" pitchFamily="18" charset="0"/>
              </a:rPr>
              <a:t>;</a:t>
            </a:r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/>
            <a:endParaRPr lang="ru-RU" sz="1000" dirty="0" smtClean="0"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Bookman Old Style" pitchFamily="18" charset="0"/>
              </a:rPr>
              <a:t>х</a:t>
            </a:r>
            <a:r>
              <a:rPr lang="ru-RU" sz="2400" dirty="0" smtClean="0">
                <a:latin typeface="Bookman Old Style" pitchFamily="18" charset="0"/>
              </a:rPr>
              <a:t>орошему </a:t>
            </a:r>
            <a:r>
              <a:rPr lang="ru-RU" sz="2400" dirty="0">
                <a:latin typeface="Bookman Old Style" pitchFamily="18" charset="0"/>
              </a:rPr>
              <a:t>можно научиться посредством наказания (оно обычно научает ребенка желанию </a:t>
            </a:r>
            <a:r>
              <a:rPr lang="ru-RU" sz="2400" dirty="0" smtClean="0">
                <a:latin typeface="Bookman Old Style" pitchFamily="18" charset="0"/>
              </a:rPr>
              <a:t>наказывать </a:t>
            </a:r>
            <a:r>
              <a:rPr lang="ru-RU" sz="2400" dirty="0">
                <a:latin typeface="Bookman Old Style" pitchFamily="18" charset="0"/>
              </a:rPr>
              <a:t>в свою очередь других</a:t>
            </a:r>
            <a:r>
              <a:rPr lang="ru-RU" sz="2400" dirty="0" smtClean="0">
                <a:latin typeface="Bookman Old Style" pitchFamily="18" charset="0"/>
              </a:rPr>
              <a:t>);</a:t>
            </a:r>
          </a:p>
          <a:p>
            <a:pPr marL="342900" indent="-342900" algn="just"/>
            <a:endParaRPr lang="ru-RU" sz="1000" dirty="0" smtClean="0"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Bookman Old Style" pitchFamily="18" charset="0"/>
              </a:rPr>
              <a:t>с</a:t>
            </a:r>
            <a:r>
              <a:rPr lang="ru-RU" sz="2400" dirty="0" smtClean="0">
                <a:latin typeface="Bookman Old Style" pitchFamily="18" charset="0"/>
              </a:rPr>
              <a:t>традание не нужно принимать близко к сердцу, его следует игнорировать;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000" dirty="0" smtClean="0"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Bookman Old Style" pitchFamily="18" charset="0"/>
              </a:rPr>
              <a:t>н</a:t>
            </a:r>
            <a:r>
              <a:rPr lang="ru-RU" sz="2400" dirty="0" smtClean="0">
                <a:latin typeface="Bookman Old Style" pitchFamily="18" charset="0"/>
              </a:rPr>
              <a:t>асилие </a:t>
            </a:r>
            <a:r>
              <a:rPr lang="ru-RU" sz="2400" dirty="0">
                <a:latin typeface="Bookman Old Style" pitchFamily="18" charset="0"/>
              </a:rPr>
              <a:t>- это проявление любви (на этой почве вырастают многие извращения</a:t>
            </a:r>
            <a:r>
              <a:rPr lang="ru-RU" sz="2400" dirty="0" smtClean="0">
                <a:latin typeface="Bookman Old Style" pitchFamily="18" charset="0"/>
              </a:rPr>
              <a:t>);</a:t>
            </a:r>
          </a:p>
          <a:p>
            <a:pPr marL="342900" indent="-342900" algn="just"/>
            <a:endParaRPr lang="ru-RU" sz="1000" dirty="0" smtClean="0"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Bookman Old Style" pitchFamily="18" charset="0"/>
              </a:rPr>
              <a:t>о</a:t>
            </a:r>
            <a:r>
              <a:rPr lang="ru-RU" sz="2400" dirty="0" smtClean="0">
                <a:latin typeface="Bookman Old Style" pitchFamily="18" charset="0"/>
              </a:rPr>
              <a:t>трицание </a:t>
            </a:r>
            <a:r>
              <a:rPr lang="ru-RU" sz="2400" dirty="0">
                <a:latin typeface="Bookman Old Style" pitchFamily="18" charset="0"/>
              </a:rPr>
              <a:t>чувств - нормальное здоровое </a:t>
            </a:r>
            <a:r>
              <a:rPr lang="ru-RU" sz="2400" dirty="0" smtClean="0">
                <a:latin typeface="Bookman Old Style" pitchFamily="18" charset="0"/>
              </a:rPr>
              <a:t>явление.</a:t>
            </a:r>
          </a:p>
        </p:txBody>
      </p:sp>
    </p:spTree>
    <p:extLst>
      <p:ext uri="{BB962C8B-B14F-4D97-AF65-F5344CB8AC3E}">
        <p14:creationId xmlns:p14="http://schemas.microsoft.com/office/powerpoint/2010/main" val="34373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792088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itchFamily="18" charset="0"/>
              </a:rPr>
              <a:t>Каким образом проявляется вытесненный гнев у детей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насмешки </a:t>
            </a:r>
            <a:r>
              <a:rPr lang="ru-RU" sz="2400" dirty="0">
                <a:latin typeface="Bookman Old Style" pitchFamily="18" charset="0"/>
              </a:rPr>
              <a:t>над слабыми и </a:t>
            </a:r>
            <a:r>
              <a:rPr lang="ru-RU" sz="2400" dirty="0" smtClean="0">
                <a:latin typeface="Bookman Old Style" pitchFamily="18" charset="0"/>
              </a:rPr>
              <a:t>беззащитными; </a:t>
            </a:r>
            <a:endParaRPr lang="ru-RU" sz="2400" dirty="0">
              <a:latin typeface="Bookman Old Styl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драки </a:t>
            </a:r>
            <a:r>
              <a:rPr lang="ru-RU" sz="2400" dirty="0">
                <a:latin typeface="Bookman Old Style" pitchFamily="18" charset="0"/>
              </a:rPr>
              <a:t>с </a:t>
            </a:r>
            <a:r>
              <a:rPr lang="ru-RU" sz="2400" dirty="0" smtClean="0">
                <a:latin typeface="Bookman Old Style" pitchFamily="18" charset="0"/>
              </a:rPr>
              <a:t>одноклассниками; </a:t>
            </a:r>
            <a:endParaRPr lang="ru-RU" sz="2400" dirty="0">
              <a:latin typeface="Bookman Old Styl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унижение </a:t>
            </a:r>
            <a:r>
              <a:rPr lang="ru-RU" sz="2400" dirty="0">
                <a:latin typeface="Bookman Old Style" pitchFamily="18" charset="0"/>
              </a:rPr>
              <a:t>девочек, символизирующих </a:t>
            </a:r>
            <a:r>
              <a:rPr lang="ru-RU" sz="2400" dirty="0" smtClean="0">
                <a:latin typeface="Bookman Old Style" pitchFamily="18" charset="0"/>
              </a:rPr>
              <a:t>мать; </a:t>
            </a:r>
            <a:endParaRPr lang="ru-RU" sz="2400" dirty="0">
              <a:latin typeface="Bookman Old Styl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плохое отношение </a:t>
            </a:r>
            <a:r>
              <a:rPr lang="ru-RU" sz="2400" dirty="0">
                <a:latin typeface="Bookman Old Style" pitchFamily="18" charset="0"/>
              </a:rPr>
              <a:t>к </a:t>
            </a:r>
            <a:r>
              <a:rPr lang="ru-RU" sz="2400" dirty="0" smtClean="0">
                <a:latin typeface="Bookman Old Style" pitchFamily="18" charset="0"/>
              </a:rPr>
              <a:t>учителю;</a:t>
            </a:r>
            <a:endParaRPr lang="ru-RU" sz="2400" dirty="0">
              <a:latin typeface="Bookman Old Styl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выбор </a:t>
            </a:r>
            <a:r>
              <a:rPr lang="ru-RU" sz="2400" dirty="0">
                <a:latin typeface="Bookman Old Style" pitchFamily="18" charset="0"/>
              </a:rPr>
              <a:t>телепередач и видеоигр, дающих возможность заново испытать вытесненные чувства ярости и </a:t>
            </a:r>
            <a:r>
              <a:rPr lang="ru-RU" sz="2400" dirty="0" smtClean="0">
                <a:latin typeface="Bookman Old Style" pitchFamily="18" charset="0"/>
              </a:rPr>
              <a:t>гнева;</a:t>
            </a:r>
            <a:endParaRPr lang="ru-RU" sz="2400" dirty="0">
              <a:latin typeface="Bookman Old Style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суицидальные попытки.</a:t>
            </a:r>
          </a:p>
          <a:p>
            <a:pPr marL="342900" indent="-342900" algn="just"/>
            <a:endParaRPr lang="ru-RU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7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0648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itchFamily="18" charset="0"/>
              </a:rPr>
              <a:t>Специалисты утверждают, что физические наказания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:</a:t>
            </a:r>
          </a:p>
          <a:p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учат </a:t>
            </a:r>
            <a:r>
              <a:rPr lang="ru-RU" sz="2400" dirty="0" smtClean="0">
                <a:latin typeface="Bookman Old Style" pitchFamily="18" charset="0"/>
              </a:rPr>
              <a:t>ребёнка </a:t>
            </a:r>
            <a:r>
              <a:rPr lang="ru-RU" sz="2400" dirty="0">
                <a:latin typeface="Bookman Old Style" pitchFamily="18" charset="0"/>
              </a:rPr>
              <a:t>принимать на веру противоречивые доказательства: "Я бью тебя для твоего собственного блага". Мозг ребенка хранит эту </a:t>
            </a:r>
            <a:r>
              <a:rPr lang="ru-RU" sz="2400" dirty="0" smtClean="0">
                <a:latin typeface="Bookman Old Style" pitchFamily="18" charset="0"/>
              </a:rPr>
              <a:t>информацию</a:t>
            </a:r>
            <a:r>
              <a:rPr lang="ru-RU" sz="2400" dirty="0">
                <a:latin typeface="Bookman Old Style" pitchFamily="18" charset="0"/>
              </a:rPr>
              <a:t>;</a:t>
            </a:r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вызывают </a:t>
            </a:r>
            <a:r>
              <a:rPr lang="ru-RU" sz="2400" dirty="0">
                <a:latin typeface="Bookman Old Style" pitchFamily="18" charset="0"/>
              </a:rPr>
              <a:t>гнев и желание отомстить, желание это остается </a:t>
            </a:r>
            <a:r>
              <a:rPr lang="ru-RU" sz="2400" dirty="0" smtClean="0">
                <a:latin typeface="Bookman Old Style" pitchFamily="18" charset="0"/>
              </a:rPr>
              <a:t>вытесненным </a:t>
            </a:r>
            <a:r>
              <a:rPr lang="ru-RU" sz="2400" dirty="0">
                <a:latin typeface="Bookman Old Style" pitchFamily="18" charset="0"/>
              </a:rPr>
              <a:t>и проявляется 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>
                <a:latin typeface="Bookman Old Style" pitchFamily="18" charset="0"/>
              </a:rPr>
              <a:t>много </a:t>
            </a:r>
            <a:r>
              <a:rPr lang="ru-RU" sz="2400" dirty="0" smtClean="0">
                <a:latin typeface="Bookman Old Style" pitchFamily="18" charset="0"/>
              </a:rPr>
              <a:t>позже</a:t>
            </a:r>
            <a:r>
              <a:rPr lang="ru-RU" sz="2400" dirty="0">
                <a:latin typeface="Bookman Old Style" pitchFamily="18" charset="0"/>
              </a:rPr>
              <a:t>;</a:t>
            </a:r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ru-RU" sz="2400" dirty="0" smtClean="0"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разрушают </a:t>
            </a:r>
            <a:r>
              <a:rPr lang="ru-RU" sz="2400" dirty="0">
                <a:latin typeface="Bookman Old Style" pitchFamily="18" charset="0"/>
              </a:rPr>
              <a:t>восприимчивость к собственному страданию и сострадание к другим, ограничивая, таким образом, способность ребенка познавать себя и мир.</a:t>
            </a:r>
          </a:p>
        </p:txBody>
      </p:sp>
    </p:spTree>
    <p:extLst>
      <p:ext uri="{BB962C8B-B14F-4D97-AF65-F5344CB8AC3E}">
        <p14:creationId xmlns:p14="http://schemas.microsoft.com/office/powerpoint/2010/main" val="41660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6071" y="692696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Bookman Old Style" pitchFamily="18" charset="0"/>
              </a:rPr>
              <a:t>Специалисты утверждают, что физические наказания</a:t>
            </a:r>
            <a:r>
              <a:rPr lang="ru-RU" sz="2400" b="1" dirty="0" smtClean="0">
                <a:solidFill>
                  <a:srgbClr val="0070C0"/>
                </a:solidFill>
                <a:latin typeface="Bookman Old Style" pitchFamily="18" charset="0"/>
              </a:rPr>
              <a:t>:</a:t>
            </a:r>
          </a:p>
          <a:p>
            <a:endParaRPr lang="ru-RU" dirty="0">
              <a:solidFill>
                <a:srgbClr val="0070C0"/>
              </a:solidFill>
              <a:latin typeface="Bookman Old Style" pitchFamily="18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Bookman Old Style" pitchFamily="18" charset="0"/>
              </a:rPr>
              <a:t>п</a:t>
            </a:r>
            <a:r>
              <a:rPr lang="ru-RU" sz="2400" dirty="0" smtClean="0">
                <a:latin typeface="Bookman Old Style" pitchFamily="18" charset="0"/>
              </a:rPr>
              <a:t>реподают ребёнку </a:t>
            </a:r>
            <a:r>
              <a:rPr lang="ru-RU" sz="2400" dirty="0">
                <a:latin typeface="Bookman Old Style" pitchFamily="18" charset="0"/>
              </a:rPr>
              <a:t>урок </a:t>
            </a:r>
            <a:r>
              <a:rPr lang="ru-RU" sz="2400" dirty="0" smtClean="0">
                <a:latin typeface="Bookman Old Style" pitchFamily="18" charset="0"/>
              </a:rPr>
              <a:t>насилия;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Bookman Old Style" pitchFamily="18" charset="0"/>
              </a:rPr>
              <a:t> нарушают </a:t>
            </a:r>
            <a:r>
              <a:rPr lang="ru-RU" sz="2400" dirty="0">
                <a:latin typeface="Bookman Old Style" pitchFamily="18" charset="0"/>
              </a:rPr>
              <a:t>безусловную </a:t>
            </a:r>
            <a:r>
              <a:rPr lang="ru-RU" sz="2400" dirty="0" smtClean="0">
                <a:latin typeface="Bookman Old Style" pitchFamily="18" charset="0"/>
              </a:rPr>
              <a:t>уверенность что </a:t>
            </a:r>
            <a:r>
              <a:rPr lang="ru-RU" sz="2400" dirty="0">
                <a:latin typeface="Bookman Old Style" pitchFamily="18" charset="0"/>
              </a:rPr>
              <a:t>он </a:t>
            </a:r>
            <a:r>
              <a:rPr lang="ru-RU" sz="2400" dirty="0" smtClean="0">
                <a:latin typeface="Bookman Old Style" pitchFamily="18" charset="0"/>
              </a:rPr>
              <a:t>любим</a:t>
            </a:r>
            <a:r>
              <a:rPr lang="ru-RU" sz="2400" dirty="0">
                <a:latin typeface="Bookman Old Style" pitchFamily="18" charset="0"/>
              </a:rPr>
              <a:t>;</a:t>
            </a:r>
            <a:r>
              <a:rPr lang="ru-RU" sz="2400" dirty="0" smtClean="0">
                <a:latin typeface="Bookman Old Style" pitchFamily="18" charset="0"/>
              </a:rPr>
              <a:t>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>
                <a:latin typeface="Bookman Old Style" pitchFamily="18" charset="0"/>
              </a:rPr>
              <a:t>п</a:t>
            </a:r>
            <a:r>
              <a:rPr lang="ru-RU" sz="2400" dirty="0" smtClean="0">
                <a:latin typeface="Bookman Old Style" pitchFamily="18" charset="0"/>
              </a:rPr>
              <a:t>ритворяясь</a:t>
            </a:r>
            <a:r>
              <a:rPr lang="ru-RU" sz="2400" dirty="0">
                <a:latin typeface="Bookman Old Style" pitchFamily="18" charset="0"/>
              </a:rPr>
              <a:t>, будто решают педагогические задачи, родители, таким образом, срывают на ребенке свой гнев. Взрослый бьет ребенка только потому, что его самого били в детстве. </a:t>
            </a:r>
            <a:endParaRPr lang="ru-RU" sz="2400" dirty="0" smtClean="0">
              <a:latin typeface="Bookman Old Style" pitchFamily="18" charset="0"/>
            </a:endParaRPr>
          </a:p>
        </p:txBody>
      </p:sp>
      <p:pic>
        <p:nvPicPr>
          <p:cNvPr id="3" name="Picture 2" descr="C:\Users\Lena\Downloads\98b8b5fc1f2b76f57c4150009d77f6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4221088"/>
            <a:ext cx="324770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60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1034</TotalTime>
  <Words>1006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Bookman Old Style</vt:lpstr>
      <vt:lpstr>Comic Sans MS</vt:lpstr>
      <vt:lpstr>Constantia</vt:lpstr>
      <vt:lpstr>Georgia</vt:lpstr>
      <vt:lpstr>Times New Roman</vt:lpstr>
      <vt:lpstr>Verdana</vt:lpstr>
      <vt:lpstr>Wingdings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Добро пожаловать в СКАЗКУ!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zav2</dc:creator>
  <cp:lastModifiedBy>user</cp:lastModifiedBy>
  <cp:revision>73</cp:revision>
  <dcterms:created xsi:type="dcterms:W3CDTF">2012-03-12T13:06:19Z</dcterms:created>
  <dcterms:modified xsi:type="dcterms:W3CDTF">2018-02-15T08:23:17Z</dcterms:modified>
</cp:coreProperties>
</file>