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7E"/>
    <a:srgbClr val="A50021"/>
    <a:srgbClr val="C2A4BC"/>
    <a:srgbClr val="00CC99"/>
    <a:srgbClr val="66FFCC"/>
    <a:srgbClr val="00FFFF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5" d="100"/>
          <a:sy n="55" d="100"/>
        </p:scale>
        <p:origin x="82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0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0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7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81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9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6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06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544E-1584-441A-8E2B-E2DBC1365286}" type="datetimeFigureOut">
              <a:rPr lang="ru-RU" smtClean="0"/>
              <a:t>17.03.2023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C9B8-9276-4733-82C1-054CF20D2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07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7548" y="635899"/>
            <a:ext cx="4105116" cy="1941497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prstClr val="black"/>
                </a:solidFill>
              </a:rPr>
              <a:t>	</a:t>
            </a:r>
            <a:endParaRPr lang="ru-RU" sz="1100" dirty="0" smtClean="0">
              <a:solidFill>
                <a:prstClr val="black"/>
              </a:solidFill>
            </a:endParaRPr>
          </a:p>
          <a:p>
            <a:r>
              <a:rPr lang="ru-RU" sz="1100" u="sng" dirty="0" smtClean="0">
                <a:solidFill>
                  <a:prstClr val="black"/>
                </a:solidFill>
              </a:rPr>
              <a:t>Подготовка </a:t>
            </a:r>
            <a:r>
              <a:rPr lang="ru-RU" sz="1100" u="sng" dirty="0">
                <a:solidFill>
                  <a:prstClr val="black"/>
                </a:solidFill>
              </a:rPr>
              <a:t>ребенка перед проведением вакцинации:</a:t>
            </a:r>
            <a:br>
              <a:rPr lang="ru-RU" sz="1100" u="sng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• Объяснить ему, что его ждет у врача (медицинского работника дошкольного учреждения);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• Не пугать ребенка уколами, а честно предупредить, что будет немного больно, но недолго</a:t>
            </a:r>
            <a:r>
              <a:rPr lang="ru-RU" sz="1100" dirty="0" smtClean="0">
                <a:solidFill>
                  <a:prstClr val="black"/>
                </a:solidFill>
              </a:rPr>
              <a:t>;</a:t>
            </a:r>
            <a:br>
              <a:rPr lang="ru-RU" sz="1100" dirty="0" smtClean="0">
                <a:solidFill>
                  <a:prstClr val="black"/>
                </a:solidFill>
              </a:rPr>
            </a:br>
            <a:r>
              <a:rPr lang="ru-RU" sz="1100" dirty="0" smtClean="0">
                <a:solidFill>
                  <a:prstClr val="black"/>
                </a:solidFill>
              </a:rPr>
              <a:t>• </a:t>
            </a:r>
            <a:r>
              <a:rPr lang="ru-RU" sz="1100" dirty="0">
                <a:solidFill>
                  <a:prstClr val="black"/>
                </a:solidFill>
              </a:rPr>
              <a:t>Договориться о вознаграждении за храбрость, если это необходимо;</a:t>
            </a:r>
            <a:br>
              <a:rPr lang="ru-RU" sz="1100" dirty="0">
                <a:solidFill>
                  <a:prstClr val="black"/>
                </a:solidFill>
              </a:rPr>
            </a:br>
            <a:r>
              <a:rPr lang="ru-RU" sz="1100" dirty="0">
                <a:solidFill>
                  <a:prstClr val="black"/>
                </a:solidFill>
              </a:rPr>
              <a:t>• Если планируется прививка ОПВ (оральная полиомиелитная вакцина), то за 1 час до и 1 час после прививки нежелательно пить или принимать пищу, так как это может снизить эффективность вакцинации;</a:t>
            </a:r>
            <a:br>
              <a:rPr lang="ru-RU" sz="1100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9091749" y="635899"/>
            <a:ext cx="2969621" cy="1863461"/>
          </a:xfrm>
          <a:prstGeom prst="roundRect">
            <a:avLst/>
          </a:prstGeom>
          <a:solidFill>
            <a:srgbClr val="92D05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u="sng" dirty="0">
                <a:solidFill>
                  <a:schemeClr val="tx1"/>
                </a:solidFill>
              </a:rPr>
              <a:t>Перед прививкой </a:t>
            </a:r>
            <a:r>
              <a:rPr lang="ru-RU" sz="1100" u="sng" dirty="0" smtClean="0">
                <a:solidFill>
                  <a:schemeClr val="tx1"/>
                </a:solidFill>
              </a:rPr>
              <a:t>НЕ НУЖНО</a:t>
            </a:r>
            <a:endParaRPr lang="ru-RU" sz="1100" u="sng" dirty="0">
              <a:solidFill>
                <a:schemeClr val="tx1"/>
              </a:solidFill>
            </a:endParaRPr>
          </a:p>
          <a:p>
            <a:pPr algn="just"/>
            <a:r>
              <a:rPr lang="ru-RU" sz="1100" dirty="0">
                <a:solidFill>
                  <a:schemeClr val="tx1"/>
                </a:solidFill>
              </a:rPr>
              <a:t>• Сдавать анализы или проходить обследования у узких специалистов.</a:t>
            </a:r>
          </a:p>
          <a:p>
            <a:pPr algn="just"/>
            <a:r>
              <a:rPr lang="ru-RU" sz="1100" dirty="0">
                <a:solidFill>
                  <a:schemeClr val="tx1"/>
                </a:solidFill>
              </a:rPr>
              <a:t>• Ограничивать контакты и менять рацион питания ребенка.</a:t>
            </a:r>
          </a:p>
          <a:p>
            <a:pPr algn="just"/>
            <a:r>
              <a:rPr lang="ru-RU" sz="1100" dirty="0">
                <a:solidFill>
                  <a:schemeClr val="tx1"/>
                </a:solidFill>
              </a:rPr>
              <a:t>• Проводить подготовку при помощи лекарств.</a:t>
            </a:r>
          </a:p>
          <a:p>
            <a:pPr algn="just"/>
            <a:r>
              <a:rPr lang="ru-RU" sz="1100" dirty="0">
                <a:solidFill>
                  <a:schemeClr val="tx1"/>
                </a:solidFill>
              </a:rPr>
              <a:t>• Отменять прием препаратов, назначенных лечащим врачом (за редким исключением, когда врач об этом сообщит)</a:t>
            </a:r>
          </a:p>
        </p:txBody>
      </p:sp>
      <p:sp>
        <p:nvSpPr>
          <p:cNvPr id="4" name="Овал 3"/>
          <p:cNvSpPr/>
          <p:nvPr/>
        </p:nvSpPr>
        <p:spPr>
          <a:xfrm>
            <a:off x="4432664" y="635900"/>
            <a:ext cx="4659085" cy="203763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u="sng" dirty="0">
                <a:solidFill>
                  <a:schemeClr val="tx1"/>
                </a:solidFill>
              </a:rPr>
              <a:t>После вакцинации: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• Нужно 30 минут находиться в медицинском учреждении для контроля реакций немедленного типа и отслеживать </a:t>
            </a:r>
            <a:r>
              <a:rPr lang="ru-RU" sz="1100" dirty="0" smtClean="0">
                <a:solidFill>
                  <a:schemeClr val="tx1"/>
                </a:solidFill>
              </a:rPr>
              <a:t>возникновение </a:t>
            </a:r>
            <a:r>
              <a:rPr lang="ru-RU" sz="1100" dirty="0">
                <a:solidFill>
                  <a:schemeClr val="tx1"/>
                </a:solidFill>
              </a:rPr>
              <a:t>таких симптомов как зуд, обморок, рвота, </a:t>
            </a:r>
            <a:r>
              <a:rPr lang="ru-RU" sz="1100" dirty="0" smtClean="0">
                <a:solidFill>
                  <a:schemeClr val="tx1"/>
                </a:solidFill>
              </a:rPr>
              <a:t>крапивница (появление высыпаний),  </a:t>
            </a:r>
            <a:r>
              <a:rPr lang="ru-RU" sz="1100" dirty="0">
                <a:solidFill>
                  <a:schemeClr val="tx1"/>
                </a:solidFill>
              </a:rPr>
              <a:t>затрудненное дыхание </a:t>
            </a:r>
            <a:r>
              <a:rPr lang="ru-RU" sz="1100" dirty="0" smtClean="0">
                <a:solidFill>
                  <a:schemeClr val="tx1"/>
                </a:solidFill>
              </a:rPr>
              <a:t>или одышка</a:t>
            </a:r>
            <a:r>
              <a:rPr lang="ru-RU" sz="11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• Родители предупреждаются о </a:t>
            </a:r>
            <a:r>
              <a:rPr lang="ru-RU" sz="1100" dirty="0">
                <a:solidFill>
                  <a:schemeClr val="tx1"/>
                </a:solidFill>
              </a:rPr>
              <a:t>возможных реакциях на сделанные вакцины, 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как часто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и в какие сроки после вакцинации они возникают, что нужно делать при их возникновении.</a:t>
            </a:r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157404" y="2751907"/>
            <a:ext cx="4536516" cy="2151017"/>
          </a:xfrm>
          <a:prstGeom prst="flowChartOnlineStorage">
            <a:avLst/>
          </a:prstGeom>
          <a:solidFill>
            <a:srgbClr val="66FF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u="sng" dirty="0" smtClean="0">
                <a:solidFill>
                  <a:schemeClr val="tx1"/>
                </a:solidFill>
              </a:rPr>
              <a:t>Нормальные реакции после вакцинации неживыми вакцинами: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В </a:t>
            </a:r>
            <a:r>
              <a:rPr lang="ru-RU" sz="1100" dirty="0">
                <a:solidFill>
                  <a:schemeClr val="tx1"/>
                </a:solidFill>
              </a:rPr>
              <a:t>первые 1–3 суток после вакцинации: </a:t>
            </a:r>
            <a:endParaRPr lang="ru-RU" sz="1100" dirty="0" smtClean="0">
              <a:solidFill>
                <a:schemeClr val="tx1"/>
              </a:solidFill>
            </a:endParaRPr>
          </a:p>
          <a:p>
            <a:r>
              <a:rPr lang="ru-RU" sz="1100" dirty="0" smtClean="0">
                <a:solidFill>
                  <a:schemeClr val="tx1"/>
                </a:solidFill>
              </a:rPr>
              <a:t>повышение </a:t>
            </a:r>
            <a:r>
              <a:rPr lang="ru-RU" sz="1100" dirty="0" smtClean="0">
                <a:solidFill>
                  <a:schemeClr val="tx1"/>
                </a:solidFill>
              </a:rPr>
              <a:t>температуры</a:t>
            </a:r>
            <a:r>
              <a:rPr lang="ru-RU" sz="1100" dirty="0">
                <a:solidFill>
                  <a:schemeClr val="tx1"/>
                </a:solidFill>
              </a:rPr>
              <a:t>, недомогание, потеря аппетита, </a:t>
            </a:r>
            <a:r>
              <a:rPr lang="ru-RU" sz="1100" dirty="0" smtClean="0">
                <a:solidFill>
                  <a:schemeClr val="tx1"/>
                </a:solidFill>
              </a:rPr>
              <a:t>раздражительность, рвота</a:t>
            </a:r>
            <a:r>
              <a:rPr lang="ru-RU" sz="1100" dirty="0">
                <a:solidFill>
                  <a:schemeClr val="tx1"/>
                </a:solidFill>
              </a:rPr>
              <a:t>, головная боль, реакция в месте инъекции (</a:t>
            </a:r>
            <a:r>
              <a:rPr lang="ru-RU" sz="1100" dirty="0" smtClean="0">
                <a:solidFill>
                  <a:schemeClr val="tx1"/>
                </a:solidFill>
              </a:rPr>
              <a:t>боль, отек</a:t>
            </a:r>
            <a:r>
              <a:rPr lang="ru-RU" sz="1100" dirty="0">
                <a:solidFill>
                  <a:schemeClr val="tx1"/>
                </a:solidFill>
              </a:rPr>
              <a:t>, покраснение), увеличение близлежащих лимфоузлов.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Реакция возникает в 5–10 % случаев. </a:t>
            </a:r>
            <a:endParaRPr lang="ru-RU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Лечение </a:t>
            </a:r>
            <a:r>
              <a:rPr lang="ru-RU" sz="1100" dirty="0">
                <a:solidFill>
                  <a:schemeClr val="tx1"/>
                </a:solidFill>
              </a:rPr>
              <a:t>не </a:t>
            </a:r>
            <a:r>
              <a:rPr lang="ru-RU" sz="1100" dirty="0" smtClean="0">
                <a:solidFill>
                  <a:schemeClr val="tx1"/>
                </a:solidFill>
              </a:rPr>
              <a:t>требуется (только </a:t>
            </a:r>
            <a:r>
              <a:rPr lang="ru-RU" sz="1100" dirty="0">
                <a:solidFill>
                  <a:schemeClr val="tx1"/>
                </a:solidFill>
              </a:rPr>
              <a:t>симптоматическая терапия при необходимости</a:t>
            </a:r>
            <a:r>
              <a:rPr lang="ru-RU" sz="1100" dirty="0" smtClean="0">
                <a:solidFill>
                  <a:schemeClr val="tx1"/>
                </a:solidFill>
              </a:rPr>
              <a:t>), реакции </a:t>
            </a:r>
            <a:r>
              <a:rPr lang="ru-RU" sz="1100" dirty="0">
                <a:solidFill>
                  <a:schemeClr val="tx1"/>
                </a:solidFill>
              </a:rPr>
              <a:t>самостоятельно проходят в течение 2–5 дней.</a:t>
            </a:r>
          </a:p>
        </p:txBody>
      </p:sp>
      <p:sp>
        <p:nvSpPr>
          <p:cNvPr id="7" name="Блок-схема: сохраненные данные 6"/>
          <p:cNvSpPr/>
          <p:nvPr/>
        </p:nvSpPr>
        <p:spPr>
          <a:xfrm>
            <a:off x="4328161" y="2751908"/>
            <a:ext cx="7733209" cy="2151017"/>
          </a:xfrm>
          <a:prstGeom prst="flowChartOnlineStorage">
            <a:avLst/>
          </a:prstGeom>
          <a:solidFill>
            <a:srgbClr val="00CC99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u="sng" dirty="0">
                <a:solidFill>
                  <a:schemeClr val="tx1"/>
                </a:solidFill>
              </a:rPr>
              <a:t>Нормальные </a:t>
            </a:r>
            <a:r>
              <a:rPr lang="ru-RU" sz="1100" u="sng" dirty="0" smtClean="0">
                <a:solidFill>
                  <a:schemeClr val="tx1"/>
                </a:solidFill>
              </a:rPr>
              <a:t>реакции после вакцинации живыми вакцинами: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В </a:t>
            </a:r>
            <a:r>
              <a:rPr lang="ru-RU" sz="1100" dirty="0">
                <a:solidFill>
                  <a:schemeClr val="tx1"/>
                </a:solidFill>
              </a:rPr>
              <a:t>первые 1–3 суток после вакцинации возможно </a:t>
            </a:r>
            <a:r>
              <a:rPr lang="ru-RU" sz="1100" dirty="0" smtClean="0">
                <a:solidFill>
                  <a:schemeClr val="tx1"/>
                </a:solidFill>
              </a:rPr>
              <a:t>незначительное </a:t>
            </a:r>
            <a:r>
              <a:rPr lang="ru-RU" sz="1100" dirty="0">
                <a:solidFill>
                  <a:schemeClr val="tx1"/>
                </a:solidFill>
              </a:rPr>
              <a:t>покраснение в месте введения вакцины.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С 5 по 21 день после вакцинации: повышение температуры,</a:t>
            </a:r>
          </a:p>
          <a:p>
            <a:r>
              <a:rPr lang="ru-RU" sz="1100" dirty="0">
                <a:solidFill>
                  <a:schemeClr val="tx1"/>
                </a:solidFill>
              </a:rPr>
              <a:t>недомогание, потеря аппетита, раздражительность, рвота,</a:t>
            </a:r>
          </a:p>
          <a:p>
            <a:r>
              <a:rPr lang="ru-RU" sz="1100" dirty="0">
                <a:solidFill>
                  <a:schemeClr val="tx1"/>
                </a:solidFill>
              </a:rPr>
              <a:t>головная боль, реакция в месте инъекции (покраснение,</a:t>
            </a:r>
          </a:p>
          <a:p>
            <a:r>
              <a:rPr lang="ru-RU" sz="1100" dirty="0">
                <a:solidFill>
                  <a:schemeClr val="tx1"/>
                </a:solidFill>
              </a:rPr>
              <a:t>менее выраженное, чем при введении неживых вакцин).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Также возможны легкие катаральные проявления, </a:t>
            </a:r>
            <a:r>
              <a:rPr lang="ru-RU" sz="1100" dirty="0" smtClean="0">
                <a:solidFill>
                  <a:schemeClr val="tx1"/>
                </a:solidFill>
              </a:rPr>
              <a:t>увеличение </a:t>
            </a:r>
            <a:r>
              <a:rPr lang="ru-RU" sz="1100" dirty="0">
                <a:solidFill>
                  <a:schemeClr val="tx1"/>
                </a:solidFill>
              </a:rPr>
              <a:t>лимфоузлов, сыпь, боль в суставах, отек в околоушной</a:t>
            </a:r>
          </a:p>
          <a:p>
            <a:r>
              <a:rPr lang="ru-RU" sz="1100" dirty="0">
                <a:solidFill>
                  <a:schemeClr val="tx1"/>
                </a:solidFill>
              </a:rPr>
              <a:t>или подчелюстной областях.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Лечение нормальных реакций не требуется (только </a:t>
            </a:r>
            <a:r>
              <a:rPr lang="ru-RU" sz="1100" dirty="0" smtClean="0">
                <a:solidFill>
                  <a:schemeClr val="tx1"/>
                </a:solidFill>
              </a:rPr>
              <a:t>симптоматическая </a:t>
            </a:r>
            <a:r>
              <a:rPr lang="ru-RU" sz="1100" dirty="0">
                <a:solidFill>
                  <a:schemeClr val="tx1"/>
                </a:solidFill>
              </a:rPr>
              <a:t>терапия при необходимости), они </a:t>
            </a:r>
            <a:r>
              <a:rPr lang="ru-RU" sz="1100" dirty="0" smtClean="0">
                <a:solidFill>
                  <a:schemeClr val="tx1"/>
                </a:solidFill>
              </a:rPr>
              <a:t>самостоятельно </a:t>
            </a:r>
            <a:r>
              <a:rPr lang="ru-RU" sz="1100" dirty="0">
                <a:solidFill>
                  <a:schemeClr val="tx1"/>
                </a:solidFill>
              </a:rPr>
              <a:t>проходят в течение 2–5 дней.</a:t>
            </a: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2112057" y="288367"/>
            <a:ext cx="8953500" cy="347533"/>
          </a:xfrm>
          <a:prstGeom prst="flowChartTerminator">
            <a:avLst/>
          </a:prstGeom>
          <a:solidFill>
            <a:srgbClr val="C2A4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A50021"/>
                </a:solidFill>
              </a:rPr>
              <a:t>Памятка по вакцинации дошкольников в Свердловской области</a:t>
            </a:r>
            <a:endParaRPr lang="ru-RU" b="1" i="1" dirty="0">
              <a:solidFill>
                <a:srgbClr val="A50021"/>
              </a:solidFill>
            </a:endParaRPr>
          </a:p>
        </p:txBody>
      </p:sp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964963" y="5789343"/>
            <a:ext cx="2830286" cy="870858"/>
          </a:xfrm>
          <a:prstGeom prst="snip2DiagRect">
            <a:avLst/>
          </a:prstGeom>
          <a:solidFill>
            <a:schemeClr val="accent4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Вакцинация против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гриппа дети с 6 месячного возраста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762603" y="43715"/>
            <a:ext cx="726563" cy="496048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двумя усеченными противолежащими углами 11"/>
          <p:cNvSpPr/>
          <p:nvPr/>
        </p:nvSpPr>
        <p:spPr>
          <a:xfrm>
            <a:off x="4528457" y="5787489"/>
            <a:ext cx="3100252" cy="874567"/>
          </a:xfrm>
          <a:prstGeom prst="snip2DiagRect">
            <a:avLst/>
          </a:prstGeom>
          <a:solidFill>
            <a:schemeClr val="accent4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Туберкулинодиагностика (проба Манту или Диаскинтест)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1641566" y="5077435"/>
            <a:ext cx="5007428" cy="365760"/>
          </a:xfrm>
          <a:prstGeom prst="horizontalScroll">
            <a:avLst/>
          </a:prstGeom>
          <a:solidFill>
            <a:schemeClr val="accent4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Ежегодно проводятся 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3527201" y="5473717"/>
            <a:ext cx="576413" cy="317483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145280" y="5443195"/>
            <a:ext cx="383177" cy="348005"/>
          </a:xfrm>
          <a:prstGeom prst="straightConnector1">
            <a:avLst/>
          </a:prstGeom>
          <a:ln w="5715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Блок-схема: альтернативный процесс 26"/>
          <p:cNvSpPr/>
          <p:nvPr/>
        </p:nvSpPr>
        <p:spPr>
          <a:xfrm>
            <a:off x="8011885" y="5155473"/>
            <a:ext cx="3787391" cy="1502874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Вакцинация проводится в соответствии с: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FFFF00"/>
                </a:solidFill>
              </a:rPr>
              <a:t>157-ФЗ от 17.09.1998 г.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FFFF00"/>
                </a:solidFill>
              </a:rPr>
              <a:t> Приказом №1122н от 06.12.2021г.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FFFF00"/>
                </a:solidFill>
              </a:rPr>
              <a:t>Приказом №1811-п от 11.08.2022г.</a:t>
            </a:r>
            <a:endParaRPr lang="ru-RU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45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545910" y="354841"/>
            <a:ext cx="2565780" cy="111911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Новорожденные в первые </a:t>
            </a:r>
            <a:r>
              <a:rPr lang="ru-RU" sz="1100" dirty="0" smtClean="0">
                <a:solidFill>
                  <a:schemeClr val="tx1"/>
                </a:solidFill>
              </a:rPr>
              <a:t>24 </a:t>
            </a:r>
            <a:r>
              <a:rPr lang="ru-RU" sz="1100" dirty="0">
                <a:solidFill>
                  <a:schemeClr val="tx1"/>
                </a:solidFill>
              </a:rPr>
              <a:t>часа </a:t>
            </a:r>
            <a:r>
              <a:rPr lang="ru-RU" sz="1100" dirty="0" smtClean="0">
                <a:solidFill>
                  <a:schemeClr val="tx1"/>
                </a:solidFill>
              </a:rPr>
              <a:t>жизни:</a:t>
            </a:r>
          </a:p>
          <a:p>
            <a:pPr algn="ctr"/>
            <a:r>
              <a:rPr lang="ru-RU" sz="1100" b="1" dirty="0">
                <a:solidFill>
                  <a:srgbClr val="0070C0"/>
                </a:solidFill>
              </a:rPr>
              <a:t>Первая вакцинация против гепатита </a:t>
            </a:r>
            <a:r>
              <a:rPr lang="ru-RU" sz="1100" b="1" dirty="0" smtClean="0">
                <a:solidFill>
                  <a:srgbClr val="0070C0"/>
                </a:solidFill>
              </a:rPr>
              <a:t>B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419475" y="354840"/>
            <a:ext cx="2295525" cy="111911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Новорожденные на 3 - 7 день </a:t>
            </a:r>
            <a:r>
              <a:rPr lang="ru-RU" sz="1100" dirty="0" smtClean="0">
                <a:solidFill>
                  <a:schemeClr val="tx1"/>
                </a:solidFill>
              </a:rPr>
              <a:t>жизни:</a:t>
            </a:r>
          </a:p>
          <a:p>
            <a:pPr algn="ctr"/>
            <a:r>
              <a:rPr lang="ru-RU" sz="1100" b="1" dirty="0">
                <a:solidFill>
                  <a:schemeClr val="accent2">
                    <a:lumMod val="75000"/>
                  </a:schemeClr>
                </a:solidFill>
              </a:rPr>
              <a:t>Вакцинация против туберкулеза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6066571" y="354841"/>
            <a:ext cx="2591654" cy="111911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1 </a:t>
            </a:r>
            <a:r>
              <a:rPr lang="ru-RU" sz="1100" dirty="0" smtClean="0">
                <a:solidFill>
                  <a:schemeClr val="tx1"/>
                </a:solidFill>
              </a:rPr>
              <a:t>месяц:</a:t>
            </a:r>
          </a:p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Вторая </a:t>
            </a:r>
            <a:r>
              <a:rPr lang="ru-RU" sz="1100" b="1" dirty="0">
                <a:solidFill>
                  <a:srgbClr val="0070C0"/>
                </a:solidFill>
              </a:rPr>
              <a:t>вакцинация против гепатита B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9096374" y="334506"/>
            <a:ext cx="2809875" cy="111911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Дети 2 месяца: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</a:rPr>
              <a:t>Первая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вакцинация против пневмококковой инфекции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FF0000"/>
                </a:solidFill>
              </a:rPr>
              <a:t>Первая вакцинация против ротавирусной инфекции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648267" y="1760838"/>
            <a:ext cx="2750022" cy="1797748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3 </a:t>
            </a:r>
            <a:r>
              <a:rPr lang="ru-RU" sz="1100" dirty="0" smtClean="0">
                <a:solidFill>
                  <a:schemeClr val="tx1"/>
                </a:solidFill>
              </a:rPr>
              <a:t>месяца:</a:t>
            </a:r>
            <a:endParaRPr lang="ru-RU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7030A0"/>
                </a:solidFill>
              </a:rPr>
              <a:t>Первая вакцинация против дифтерии, коклюша, столбняка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chemeClr val="accent3">
                    <a:lumMod val="50000"/>
                  </a:schemeClr>
                </a:solidFill>
              </a:rPr>
              <a:t>Первая 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rgbClr val="CC00CC"/>
                </a:solidFill>
              </a:rPr>
              <a:t>Первая вакцинация против гемофильной инфекции типа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rgbClr val="FF0000"/>
                </a:solidFill>
              </a:rPr>
              <a:t>Вторая </a:t>
            </a:r>
            <a:r>
              <a:rPr lang="ru-RU" sz="1100" b="1" dirty="0">
                <a:solidFill>
                  <a:srgbClr val="FF0000"/>
                </a:solidFill>
              </a:rPr>
              <a:t>вакцинация против ротавирусной инфекции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3514298" y="1760837"/>
            <a:ext cx="2886501" cy="180805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4,5 </a:t>
            </a:r>
            <a:r>
              <a:rPr lang="ru-RU" sz="1100" dirty="0" smtClean="0">
                <a:solidFill>
                  <a:schemeClr val="tx1"/>
                </a:solidFill>
              </a:rPr>
              <a:t>месяца: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rgbClr val="7030A0"/>
                </a:solidFill>
              </a:rPr>
              <a:t>Вторая </a:t>
            </a:r>
            <a:r>
              <a:rPr lang="ru-RU" sz="1100" b="1" dirty="0">
                <a:solidFill>
                  <a:srgbClr val="7030A0"/>
                </a:solidFill>
              </a:rPr>
              <a:t>вакцинация против дифтерии, коклюша, столбняка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CC00CC"/>
                </a:solidFill>
              </a:rPr>
              <a:t>Вторая вакцинация против гемофильной инфекции типа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tx2"/>
                </a:solidFill>
              </a:rPr>
              <a:t>Вторая 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Вторая вакцинация против пневмококковой инфекции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FF0000"/>
                </a:solidFill>
              </a:rPr>
              <a:t>Третья вакцинация против ротавирусной инфекции</a:t>
            </a:r>
          </a:p>
        </p:txBody>
      </p:sp>
      <p:sp>
        <p:nvSpPr>
          <p:cNvPr id="10" name="Пятиугольник 9"/>
          <p:cNvSpPr/>
          <p:nvPr/>
        </p:nvSpPr>
        <p:spPr>
          <a:xfrm>
            <a:off x="6516808" y="1760837"/>
            <a:ext cx="3103710" cy="180805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6 </a:t>
            </a:r>
            <a:r>
              <a:rPr lang="ru-RU" sz="1100" dirty="0" smtClean="0">
                <a:solidFill>
                  <a:schemeClr val="tx1"/>
                </a:solidFill>
              </a:rPr>
              <a:t>месяцев:</a:t>
            </a:r>
            <a:endParaRPr lang="ru-RU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7030A0"/>
                </a:solidFill>
              </a:rPr>
              <a:t>Третья вакцинация против дифтерии, коклюша, столбняка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0070C0"/>
                </a:solidFill>
              </a:rPr>
              <a:t>Третья вакцинация против гепатита 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tx2"/>
                </a:solidFill>
              </a:rPr>
              <a:t>Третья 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CC00CC"/>
                </a:solidFill>
              </a:rPr>
              <a:t>Третья вакцинация против гемофильной инфекции типа b</a:t>
            </a:r>
          </a:p>
        </p:txBody>
      </p:sp>
      <p:sp>
        <p:nvSpPr>
          <p:cNvPr id="11" name="Пятиугольник 10"/>
          <p:cNvSpPr/>
          <p:nvPr/>
        </p:nvSpPr>
        <p:spPr>
          <a:xfrm>
            <a:off x="9628781" y="1760837"/>
            <a:ext cx="2277468" cy="1787580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9 </a:t>
            </a:r>
            <a:r>
              <a:rPr lang="ru-RU" sz="1100" dirty="0" smtClean="0">
                <a:solidFill>
                  <a:schemeClr val="tx1"/>
                </a:solidFill>
              </a:rPr>
              <a:t>месяцев:</a:t>
            </a:r>
            <a:endParaRPr lang="ru-RU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A50021"/>
                </a:solidFill>
              </a:rPr>
              <a:t>Первая вакцинация против менингококковой инфекции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00CC99"/>
                </a:solidFill>
              </a:rPr>
              <a:t>Первая вакцинация против ветряной оспы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545909" y="3896302"/>
            <a:ext cx="2183643" cy="112607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12 </a:t>
            </a:r>
            <a:r>
              <a:rPr lang="ru-RU" sz="1100" dirty="0" smtClean="0">
                <a:solidFill>
                  <a:schemeClr val="tx1"/>
                </a:solidFill>
              </a:rPr>
              <a:t>месяцев:</a:t>
            </a:r>
            <a:endParaRPr lang="ru-RU" sz="1100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>
                <a:solidFill>
                  <a:srgbClr val="807E7E"/>
                </a:solidFill>
              </a:rPr>
              <a:t>Вакцинация против кори, краснухи, эпидемического паротита</a:t>
            </a:r>
          </a:p>
        </p:txBody>
      </p:sp>
      <p:sp>
        <p:nvSpPr>
          <p:cNvPr id="14" name="Пятиугольник 13"/>
          <p:cNvSpPr/>
          <p:nvPr/>
        </p:nvSpPr>
        <p:spPr>
          <a:xfrm>
            <a:off x="2961563" y="3896302"/>
            <a:ext cx="2019869" cy="112607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13 месяцев</a:t>
            </a:r>
          </a:p>
          <a:p>
            <a:pPr algn="ctr"/>
            <a:r>
              <a:rPr lang="ru-RU" sz="1100" b="1" dirty="0">
                <a:solidFill>
                  <a:srgbClr val="A50021"/>
                </a:solidFill>
              </a:rPr>
              <a:t>Вторая вакцинация против менингококковой инфекции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213443" y="3896303"/>
            <a:ext cx="2429302" cy="112607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</a:rPr>
              <a:t>Дети 15 месяцев (1 г. 3 мес.)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</a:rPr>
              <a:t>Ревакцинация против пневмококковой инфекции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00B050"/>
                </a:solidFill>
              </a:rPr>
              <a:t>Первая вакцинация против клещевого энцефалита</a:t>
            </a:r>
          </a:p>
        </p:txBody>
      </p:sp>
      <p:sp>
        <p:nvSpPr>
          <p:cNvPr id="16" name="Пятиугольник 15"/>
          <p:cNvSpPr/>
          <p:nvPr/>
        </p:nvSpPr>
        <p:spPr>
          <a:xfrm>
            <a:off x="7642745" y="3896302"/>
            <a:ext cx="4263504" cy="1126074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18 месяцев (1 г. 6 мес</a:t>
            </a:r>
            <a:r>
              <a:rPr lang="ru-RU" sz="1100" dirty="0" smtClean="0">
                <a:solidFill>
                  <a:schemeClr val="tx1"/>
                </a:solidFill>
              </a:rPr>
              <a:t>.):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7030A0"/>
                </a:solidFill>
              </a:rPr>
              <a:t>Первая ревакцинация против дифтерии, коклюша, столбняка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tx2"/>
                </a:solidFill>
              </a:rPr>
              <a:t>Первая ревакцинация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CC00CC"/>
                </a:solidFill>
              </a:rPr>
              <a:t>Ревакцинация против гемофильной инфекции типа b</a:t>
            </a:r>
          </a:p>
          <a:p>
            <a:pPr algn="ctr"/>
            <a:endParaRPr lang="ru-RU" sz="1100" dirty="0">
              <a:solidFill>
                <a:srgbClr val="FFFF00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545910" y="5370260"/>
            <a:ext cx="2183642" cy="1221609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20 месяцев (1 г. 8 мес</a:t>
            </a:r>
            <a:r>
              <a:rPr lang="ru-RU" sz="1100" dirty="0" smtClean="0">
                <a:solidFill>
                  <a:schemeClr val="tx1"/>
                </a:solidFill>
              </a:rPr>
              <a:t>.):</a:t>
            </a:r>
            <a:endParaRPr lang="ru-RU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tx2"/>
                </a:solidFill>
              </a:rPr>
              <a:t>Вторая ревакцинация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663300"/>
                </a:solidFill>
              </a:rPr>
              <a:t>Первая вакцинация против гепатита A</a:t>
            </a:r>
          </a:p>
        </p:txBody>
      </p:sp>
      <p:sp>
        <p:nvSpPr>
          <p:cNvPr id="18" name="Пятиугольник 17"/>
          <p:cNvSpPr/>
          <p:nvPr/>
        </p:nvSpPr>
        <p:spPr>
          <a:xfrm>
            <a:off x="2961563" y="5370260"/>
            <a:ext cx="1821979" cy="1221609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21 месяц (1 г. 9 мес</a:t>
            </a:r>
            <a:r>
              <a:rPr lang="ru-RU" sz="1100" dirty="0" smtClean="0">
                <a:solidFill>
                  <a:schemeClr val="tx1"/>
                </a:solidFill>
              </a:rPr>
              <a:t>.):</a:t>
            </a:r>
          </a:p>
          <a:p>
            <a:pPr algn="ctr"/>
            <a:r>
              <a:rPr lang="ru-RU" sz="1100" b="1" dirty="0">
                <a:solidFill>
                  <a:srgbClr val="00B050"/>
                </a:solidFill>
              </a:rPr>
              <a:t>Вторая вакцинация против клещевого энцефалита</a:t>
            </a:r>
          </a:p>
        </p:txBody>
      </p:sp>
      <p:sp>
        <p:nvSpPr>
          <p:cNvPr id="19" name="Пятиугольник 18"/>
          <p:cNvSpPr/>
          <p:nvPr/>
        </p:nvSpPr>
        <p:spPr>
          <a:xfrm>
            <a:off x="4926837" y="5349787"/>
            <a:ext cx="1760565" cy="1221609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26 месяцев (2 г. 2 мес.)</a:t>
            </a:r>
          </a:p>
          <a:p>
            <a:pPr algn="ctr"/>
            <a:r>
              <a:rPr lang="ru-RU" sz="1100" b="1" dirty="0">
                <a:solidFill>
                  <a:srgbClr val="663300"/>
                </a:solidFill>
              </a:rPr>
              <a:t>Вторая вакцинация против гепатита A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6908357" y="5370259"/>
            <a:ext cx="1749868" cy="118066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Дети </a:t>
            </a:r>
            <a:r>
              <a:rPr lang="ru-RU" sz="1100" dirty="0">
                <a:solidFill>
                  <a:schemeClr val="tx1"/>
                </a:solidFill>
              </a:rPr>
              <a:t>33 месяцев (2 г. 9 мес.)</a:t>
            </a:r>
          </a:p>
          <a:p>
            <a:pPr algn="ctr"/>
            <a:r>
              <a:rPr lang="ru-RU" sz="1100" b="1" dirty="0" smtClean="0">
                <a:solidFill>
                  <a:srgbClr val="00B050"/>
                </a:solidFill>
              </a:rPr>
              <a:t>первая </a:t>
            </a:r>
            <a:r>
              <a:rPr lang="ru-RU" sz="1100" b="1" dirty="0">
                <a:solidFill>
                  <a:srgbClr val="00B050"/>
                </a:solidFill>
              </a:rPr>
              <a:t>ревакцинация против клещевого энцефалита</a:t>
            </a:r>
          </a:p>
        </p:txBody>
      </p:sp>
      <p:sp>
        <p:nvSpPr>
          <p:cNvPr id="22" name="Пятиугольник 21"/>
          <p:cNvSpPr/>
          <p:nvPr/>
        </p:nvSpPr>
        <p:spPr>
          <a:xfrm>
            <a:off x="8741392" y="5370259"/>
            <a:ext cx="3164857" cy="1195921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Дети 6 лет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bg1">
                    <a:lumMod val="50000"/>
                  </a:schemeClr>
                </a:solidFill>
              </a:rPr>
              <a:t>Ревакцинация против кори, краснухи, эпидемического паротита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chemeClr val="tx2"/>
                </a:solidFill>
              </a:rPr>
              <a:t>Третья ревакцинация против полиомиелита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solidFill>
                  <a:srgbClr val="00CC99"/>
                </a:solidFill>
              </a:rPr>
              <a:t>Вторая вакцинация против ветряной оспы</a:t>
            </a:r>
          </a:p>
        </p:txBody>
      </p:sp>
    </p:spTree>
    <p:extLst>
      <p:ext uri="{BB962C8B-B14F-4D97-AF65-F5344CB8AC3E}">
        <p14:creationId xmlns:p14="http://schemas.microsoft.com/office/powerpoint/2010/main" val="3938291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635</Words>
  <Application>Microsoft Office PowerPoint</Application>
  <PresentationFormat>Широкоэкранный</PresentationFormat>
  <Paragraphs>85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ребенка перед проведением вакцинации: • Объяснить ему, что его ждет у врача (медицинского работника дошкольного учреждения); • Не пугать ребенка уколами, а честно предупредить, что будет немного больно, но недолго; • Договориться о вознаграждении за храбрость, если это необходимо; • Если планируется прививка ОПВ (оральная полиомиелитная вакцина), то за 1 час до и 1 час после прививки нежелательно пить или принимать пищу, так как это может снизить эффективность вакцинации;</dc:title>
  <dc:creator>Татьяна А. Медведева</dc:creator>
  <cp:lastModifiedBy>Татьяна А. Медведева</cp:lastModifiedBy>
  <cp:revision>31</cp:revision>
  <cp:lastPrinted>2023-03-17T09:31:32Z</cp:lastPrinted>
  <dcterms:created xsi:type="dcterms:W3CDTF">2023-02-21T11:29:48Z</dcterms:created>
  <dcterms:modified xsi:type="dcterms:W3CDTF">2023-03-17T09:54:33Z</dcterms:modified>
</cp:coreProperties>
</file>