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3" r:id="rId4"/>
    <p:sldId id="292" r:id="rId5"/>
    <p:sldId id="287" r:id="rId6"/>
    <p:sldId id="286" r:id="rId7"/>
    <p:sldId id="289" r:id="rId8"/>
    <p:sldId id="290" r:id="rId9"/>
    <p:sldId id="269" r:id="rId10"/>
    <p:sldId id="291" r:id="rId1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36"/>
    <a:srgbClr val="F89430"/>
    <a:srgbClr val="F67031"/>
    <a:srgbClr val="FD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E58A49-CEF0-4B7F-BF0F-A61FB6DCD402}">
  <a:tblStyle styleId="{F9E58A49-CEF0-4B7F-BF0F-A61FB6DCD4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76F4-8655-490B-A69A-4268A8714C56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1E05-72E5-4580-9070-68E4E175D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706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4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05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5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10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44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7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82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96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43219" y="1419585"/>
            <a:ext cx="4384393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700" dirty="0" smtClean="0"/>
              <a:t>Система персонифицированного финансирования дополнительного образования </a:t>
            </a:r>
            <a:br>
              <a:rPr lang="ru-RU" sz="2700" dirty="0" smtClean="0"/>
            </a:br>
            <a:r>
              <a:rPr lang="ru-RU" sz="2700" dirty="0" smtClean="0"/>
              <a:t>в </a:t>
            </a:r>
            <a:r>
              <a:rPr lang="ru-RU" sz="2700" dirty="0" err="1" smtClean="0"/>
              <a:t>Арамильском</a:t>
            </a:r>
            <a:r>
              <a:rPr lang="ru-RU" sz="2700" dirty="0" smtClean="0"/>
              <a:t> городском округе</a:t>
            </a:r>
            <a:endParaRPr lang="ru-RU" sz="2700" dirty="0"/>
          </a:p>
        </p:txBody>
      </p:sp>
      <p:grpSp>
        <p:nvGrpSpPr>
          <p:cNvPr id="92" name="Google Shape;92;p15"/>
          <p:cNvGrpSpPr/>
          <p:nvPr/>
        </p:nvGrpSpPr>
        <p:grpSpPr>
          <a:xfrm>
            <a:off x="3768713" y="833944"/>
            <a:ext cx="549262" cy="487982"/>
            <a:chOff x="5292575" y="3681900"/>
            <a:chExt cx="420150" cy="373275"/>
          </a:xfrm>
        </p:grpSpPr>
        <p:sp>
          <p:nvSpPr>
            <p:cNvPr id="93" name="Google Shape;93;p1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-284850"/>
            <a:ext cx="4105525" cy="205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62;p23"/>
          <p:cNvSpPr txBox="1">
            <a:spLocks/>
          </p:cNvSpPr>
          <p:nvPr/>
        </p:nvSpPr>
        <p:spPr>
          <a:xfrm>
            <a:off x="3200324" y="2032022"/>
            <a:ext cx="3014683" cy="110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FFFFF"/>
                </a:solidFill>
              </a:rPr>
              <a:t>       Клуб "ХОЧУ ВСЁ ЗНАТЬ" для детей и </a:t>
            </a:r>
            <a:r>
              <a:rPr lang="ru-RU" sz="1200" dirty="0" smtClean="0">
                <a:solidFill>
                  <a:srgbClr val="FFFFFF"/>
                </a:solidFill>
              </a:rPr>
              <a:t>родителей</a:t>
            </a:r>
            <a:endParaRPr lang="ru-RU" sz="12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https</a:t>
            </a:r>
            <a:r>
              <a:rPr lang="en-US" sz="2000" b="1" dirty="0">
                <a:solidFill>
                  <a:srgbClr val="FFFFFF"/>
                </a:solidFill>
              </a:rPr>
              <a:t>://vk.com/yahochyvseznat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ctrTitle" idx="4294967295"/>
          </p:nvPr>
        </p:nvSpPr>
        <p:spPr>
          <a:xfrm>
            <a:off x="292706" y="3541859"/>
            <a:ext cx="4697541" cy="1306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/>
              <a:t>Следите </a:t>
            </a:r>
            <a:r>
              <a:rPr lang="ru-RU" sz="4400" b="1" smtClean="0"/>
              <a:t>за информацией!</a:t>
            </a:r>
            <a:endParaRPr sz="4400" b="1"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4294967295"/>
          </p:nvPr>
        </p:nvSpPr>
        <p:spPr>
          <a:xfrm>
            <a:off x="159771" y="2033771"/>
            <a:ext cx="3055245" cy="932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</a:rPr>
              <a:t>Сайт  Отдела образования </a:t>
            </a:r>
            <a:r>
              <a:rPr lang="en-US" sz="2000" b="1" dirty="0" smtClean="0">
                <a:solidFill>
                  <a:srgbClr val="FFFFFF"/>
                </a:solidFill>
              </a:rPr>
              <a:t>https</a:t>
            </a:r>
            <a:r>
              <a:rPr lang="en-US" sz="2000" b="1" dirty="0">
                <a:solidFill>
                  <a:srgbClr val="FFFFFF"/>
                </a:solidFill>
              </a:rPr>
              <a:t>://edu.aramilgo.ru/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1002292" y="3078793"/>
            <a:ext cx="3160860" cy="808781"/>
          </a:xfrm>
          <a:custGeom>
            <a:avLst/>
            <a:gdLst>
              <a:gd name="connsiteX0" fmla="*/ 0 w 238241"/>
              <a:gd name="connsiteY0" fmla="*/ 14025 h 42935"/>
              <a:gd name="connsiteX1" fmla="*/ 21126 w 238241"/>
              <a:gd name="connsiteY1" fmla="*/ 4353 h 42935"/>
              <a:gd name="connsiteX2" fmla="*/ 65669 w 238241"/>
              <a:gd name="connsiteY2" fmla="*/ 3335 h 42935"/>
              <a:gd name="connsiteX3" fmla="*/ 81450 w 238241"/>
              <a:gd name="connsiteY3" fmla="*/ 14789 h 42935"/>
              <a:gd name="connsiteX4" fmla="*/ 81704 w 238241"/>
              <a:gd name="connsiteY4" fmla="*/ 33624 h 42935"/>
              <a:gd name="connsiteX5" fmla="*/ 56251 w 238241"/>
              <a:gd name="connsiteY5" fmla="*/ 42023 h 42935"/>
              <a:gd name="connsiteX6" fmla="*/ 48107 w 238241"/>
              <a:gd name="connsiteY6" fmla="*/ 21406 h 42935"/>
              <a:gd name="connsiteX7" fmla="*/ 57270 w 238241"/>
              <a:gd name="connsiteY7" fmla="*/ 10207 h 42935"/>
              <a:gd name="connsiteX8" fmla="*/ 155264 w 238241"/>
              <a:gd name="connsiteY8" fmla="*/ 38715 h 42935"/>
              <a:gd name="connsiteX9" fmla="*/ 174304 w 238241"/>
              <a:gd name="connsiteY9" fmla="*/ 34833 h 42935"/>
              <a:gd name="connsiteX10" fmla="*/ 238241 w 238241"/>
              <a:gd name="connsiteY10" fmla="*/ 8171 h 42935"/>
              <a:gd name="connsiteX0" fmla="*/ 0 w 189680"/>
              <a:gd name="connsiteY0" fmla="*/ 14025 h 42935"/>
              <a:gd name="connsiteX1" fmla="*/ 21126 w 189680"/>
              <a:gd name="connsiteY1" fmla="*/ 4353 h 42935"/>
              <a:gd name="connsiteX2" fmla="*/ 65669 w 189680"/>
              <a:gd name="connsiteY2" fmla="*/ 3335 h 42935"/>
              <a:gd name="connsiteX3" fmla="*/ 81450 w 189680"/>
              <a:gd name="connsiteY3" fmla="*/ 14789 h 42935"/>
              <a:gd name="connsiteX4" fmla="*/ 81704 w 189680"/>
              <a:gd name="connsiteY4" fmla="*/ 33624 h 42935"/>
              <a:gd name="connsiteX5" fmla="*/ 56251 w 189680"/>
              <a:gd name="connsiteY5" fmla="*/ 42023 h 42935"/>
              <a:gd name="connsiteX6" fmla="*/ 48107 w 189680"/>
              <a:gd name="connsiteY6" fmla="*/ 21406 h 42935"/>
              <a:gd name="connsiteX7" fmla="*/ 57270 w 189680"/>
              <a:gd name="connsiteY7" fmla="*/ 10207 h 42935"/>
              <a:gd name="connsiteX8" fmla="*/ 155264 w 189680"/>
              <a:gd name="connsiteY8" fmla="*/ 38715 h 42935"/>
              <a:gd name="connsiteX9" fmla="*/ 174304 w 189680"/>
              <a:gd name="connsiteY9" fmla="*/ 34833 h 42935"/>
              <a:gd name="connsiteX10" fmla="*/ 189680 w 189680"/>
              <a:gd name="connsiteY10" fmla="*/ 31772 h 42935"/>
              <a:gd name="connsiteX0" fmla="*/ 0 w 189680"/>
              <a:gd name="connsiteY0" fmla="*/ 14025 h 54689"/>
              <a:gd name="connsiteX1" fmla="*/ 21126 w 189680"/>
              <a:gd name="connsiteY1" fmla="*/ 4353 h 54689"/>
              <a:gd name="connsiteX2" fmla="*/ 65669 w 189680"/>
              <a:gd name="connsiteY2" fmla="*/ 3335 h 54689"/>
              <a:gd name="connsiteX3" fmla="*/ 81450 w 189680"/>
              <a:gd name="connsiteY3" fmla="*/ 14789 h 54689"/>
              <a:gd name="connsiteX4" fmla="*/ 81704 w 189680"/>
              <a:gd name="connsiteY4" fmla="*/ 33624 h 54689"/>
              <a:gd name="connsiteX5" fmla="*/ 56251 w 189680"/>
              <a:gd name="connsiteY5" fmla="*/ 42023 h 54689"/>
              <a:gd name="connsiteX6" fmla="*/ 48107 w 189680"/>
              <a:gd name="connsiteY6" fmla="*/ 21406 h 54689"/>
              <a:gd name="connsiteX7" fmla="*/ 57270 w 189680"/>
              <a:gd name="connsiteY7" fmla="*/ 10207 h 54689"/>
              <a:gd name="connsiteX8" fmla="*/ 155264 w 189680"/>
              <a:gd name="connsiteY8" fmla="*/ 38715 h 54689"/>
              <a:gd name="connsiteX9" fmla="*/ 166038 w 189680"/>
              <a:gd name="connsiteY9" fmla="*/ 53494 h 54689"/>
              <a:gd name="connsiteX10" fmla="*/ 189680 w 189680"/>
              <a:gd name="connsiteY10" fmla="*/ 31772 h 54689"/>
              <a:gd name="connsiteX0" fmla="*/ 0 w 187614"/>
              <a:gd name="connsiteY0" fmla="*/ 14025 h 54689"/>
              <a:gd name="connsiteX1" fmla="*/ 21126 w 187614"/>
              <a:gd name="connsiteY1" fmla="*/ 4353 h 54689"/>
              <a:gd name="connsiteX2" fmla="*/ 65669 w 187614"/>
              <a:gd name="connsiteY2" fmla="*/ 3335 h 54689"/>
              <a:gd name="connsiteX3" fmla="*/ 81450 w 187614"/>
              <a:gd name="connsiteY3" fmla="*/ 14789 h 54689"/>
              <a:gd name="connsiteX4" fmla="*/ 81704 w 187614"/>
              <a:gd name="connsiteY4" fmla="*/ 33624 h 54689"/>
              <a:gd name="connsiteX5" fmla="*/ 56251 w 187614"/>
              <a:gd name="connsiteY5" fmla="*/ 42023 h 54689"/>
              <a:gd name="connsiteX6" fmla="*/ 48107 w 187614"/>
              <a:gd name="connsiteY6" fmla="*/ 21406 h 54689"/>
              <a:gd name="connsiteX7" fmla="*/ 57270 w 187614"/>
              <a:gd name="connsiteY7" fmla="*/ 10207 h 54689"/>
              <a:gd name="connsiteX8" fmla="*/ 155264 w 187614"/>
              <a:gd name="connsiteY8" fmla="*/ 38715 h 54689"/>
              <a:gd name="connsiteX9" fmla="*/ 166038 w 187614"/>
              <a:gd name="connsiteY9" fmla="*/ 53494 h 54689"/>
              <a:gd name="connsiteX10" fmla="*/ 187614 w 187614"/>
              <a:gd name="connsiteY10" fmla="*/ 46591 h 54689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66646"/>
              <a:gd name="connsiteY0" fmla="*/ 14025 h 45516"/>
              <a:gd name="connsiteX1" fmla="*/ 21126 w 166646"/>
              <a:gd name="connsiteY1" fmla="*/ 4353 h 45516"/>
              <a:gd name="connsiteX2" fmla="*/ 65669 w 166646"/>
              <a:gd name="connsiteY2" fmla="*/ 3335 h 45516"/>
              <a:gd name="connsiteX3" fmla="*/ 81450 w 166646"/>
              <a:gd name="connsiteY3" fmla="*/ 14789 h 45516"/>
              <a:gd name="connsiteX4" fmla="*/ 81704 w 166646"/>
              <a:gd name="connsiteY4" fmla="*/ 33624 h 45516"/>
              <a:gd name="connsiteX5" fmla="*/ 56251 w 166646"/>
              <a:gd name="connsiteY5" fmla="*/ 42023 h 45516"/>
              <a:gd name="connsiteX6" fmla="*/ 48107 w 166646"/>
              <a:gd name="connsiteY6" fmla="*/ 21406 h 45516"/>
              <a:gd name="connsiteX7" fmla="*/ 57270 w 166646"/>
              <a:gd name="connsiteY7" fmla="*/ 10207 h 45516"/>
              <a:gd name="connsiteX8" fmla="*/ 155264 w 166646"/>
              <a:gd name="connsiteY8" fmla="*/ 38715 h 45516"/>
              <a:gd name="connsiteX9" fmla="*/ 154634 w 166646"/>
              <a:gd name="connsiteY9" fmla="*/ 39197 h 45516"/>
              <a:gd name="connsiteX10" fmla="*/ 166631 w 166646"/>
              <a:gd name="connsiteY10" fmla="*/ 40533 h 45516"/>
              <a:gd name="connsiteX0" fmla="*/ 0 w 166631"/>
              <a:gd name="connsiteY0" fmla="*/ 14025 h 42935"/>
              <a:gd name="connsiteX1" fmla="*/ 21126 w 166631"/>
              <a:gd name="connsiteY1" fmla="*/ 4353 h 42935"/>
              <a:gd name="connsiteX2" fmla="*/ 65669 w 166631"/>
              <a:gd name="connsiteY2" fmla="*/ 3335 h 42935"/>
              <a:gd name="connsiteX3" fmla="*/ 81450 w 166631"/>
              <a:gd name="connsiteY3" fmla="*/ 14789 h 42935"/>
              <a:gd name="connsiteX4" fmla="*/ 81704 w 166631"/>
              <a:gd name="connsiteY4" fmla="*/ 33624 h 42935"/>
              <a:gd name="connsiteX5" fmla="*/ 56251 w 166631"/>
              <a:gd name="connsiteY5" fmla="*/ 42023 h 42935"/>
              <a:gd name="connsiteX6" fmla="*/ 48107 w 166631"/>
              <a:gd name="connsiteY6" fmla="*/ 21406 h 42935"/>
              <a:gd name="connsiteX7" fmla="*/ 57270 w 166631"/>
              <a:gd name="connsiteY7" fmla="*/ 10207 h 42935"/>
              <a:gd name="connsiteX8" fmla="*/ 155264 w 166631"/>
              <a:gd name="connsiteY8" fmla="*/ 38715 h 42935"/>
              <a:gd name="connsiteX9" fmla="*/ 154634 w 166631"/>
              <a:gd name="connsiteY9" fmla="*/ 39197 h 42935"/>
              <a:gd name="connsiteX10" fmla="*/ 166631 w 166631"/>
              <a:gd name="connsiteY10" fmla="*/ 40533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60245 w 160905"/>
              <a:gd name="connsiteY10" fmla="*/ 39564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56596 w 160905"/>
              <a:gd name="connsiteY10" fmla="*/ 39806 h 42935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81704 w 160905"/>
              <a:gd name="connsiteY4" fmla="*/ 3362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8804 w 160905"/>
              <a:gd name="connsiteY5" fmla="*/ 31594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05" h="40293" extrusionOk="0">
                <a:moveTo>
                  <a:pt x="0" y="14025"/>
                </a:moveTo>
                <a:cubicBezTo>
                  <a:pt x="5476" y="8549"/>
                  <a:pt x="13935" y="7230"/>
                  <a:pt x="21126" y="4353"/>
                </a:cubicBezTo>
                <a:cubicBezTo>
                  <a:pt x="34915" y="-1164"/>
                  <a:pt x="51579" y="-1360"/>
                  <a:pt x="65669" y="3335"/>
                </a:cubicBezTo>
                <a:cubicBezTo>
                  <a:pt x="71835" y="5390"/>
                  <a:pt x="79310" y="10564"/>
                  <a:pt x="81450" y="14789"/>
                </a:cubicBezTo>
                <a:cubicBezTo>
                  <a:pt x="83590" y="19014"/>
                  <a:pt x="82286" y="25883"/>
                  <a:pt x="78512" y="28684"/>
                </a:cubicBezTo>
                <a:cubicBezTo>
                  <a:pt x="74738" y="31485"/>
                  <a:pt x="63871" y="32807"/>
                  <a:pt x="58804" y="31594"/>
                </a:cubicBezTo>
                <a:cubicBezTo>
                  <a:pt x="53737" y="30381"/>
                  <a:pt x="48363" y="24970"/>
                  <a:pt x="48107" y="21406"/>
                </a:cubicBezTo>
                <a:cubicBezTo>
                  <a:pt x="47851" y="17842"/>
                  <a:pt x="53054" y="12550"/>
                  <a:pt x="57270" y="10207"/>
                </a:cubicBezTo>
                <a:cubicBezTo>
                  <a:pt x="87007" y="-6316"/>
                  <a:pt x="139037" y="33883"/>
                  <a:pt x="155264" y="38715"/>
                </a:cubicBezTo>
                <a:cubicBezTo>
                  <a:pt x="171491" y="43547"/>
                  <a:pt x="146743" y="35379"/>
                  <a:pt x="154634" y="39197"/>
                </a:cubicBezTo>
                <a:cubicBezTo>
                  <a:pt x="167574" y="35573"/>
                  <a:pt x="146561" y="40401"/>
                  <a:pt x="156596" y="398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" name="Google Shape;600;p43"/>
          <p:cNvGrpSpPr/>
          <p:nvPr/>
        </p:nvGrpSpPr>
        <p:grpSpPr>
          <a:xfrm>
            <a:off x="299276" y="3207297"/>
            <a:ext cx="609040" cy="469418"/>
            <a:chOff x="6618700" y="1635475"/>
            <a:chExt cx="456675" cy="432325"/>
          </a:xfrm>
        </p:grpSpPr>
        <p:sp>
          <p:nvSpPr>
            <p:cNvPr id="19" name="Google Shape;601;p43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0;p43"/>
          <p:cNvGrpSpPr/>
          <p:nvPr/>
        </p:nvGrpSpPr>
        <p:grpSpPr>
          <a:xfrm>
            <a:off x="4534607" y="3845948"/>
            <a:ext cx="467054" cy="1009800"/>
            <a:chOff x="3384375" y="2267500"/>
            <a:chExt cx="203375" cy="507825"/>
          </a:xfrm>
        </p:grpSpPr>
        <p:sp>
          <p:nvSpPr>
            <p:cNvPr id="25" name="Google Shape;631;p4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2;p4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33;p43"/>
          <p:cNvGrpSpPr/>
          <p:nvPr/>
        </p:nvGrpSpPr>
        <p:grpSpPr>
          <a:xfrm>
            <a:off x="5046069" y="4140223"/>
            <a:ext cx="383172" cy="705787"/>
            <a:chOff x="4747025" y="2332025"/>
            <a:chExt cx="166850" cy="378750"/>
          </a:xfrm>
        </p:grpSpPr>
        <p:sp>
          <p:nvSpPr>
            <p:cNvPr id="28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36;p43"/>
          <p:cNvGrpSpPr/>
          <p:nvPr/>
        </p:nvGrpSpPr>
        <p:grpSpPr>
          <a:xfrm>
            <a:off x="5478982" y="3894562"/>
            <a:ext cx="397123" cy="937229"/>
            <a:chOff x="4071800" y="2269925"/>
            <a:chExt cx="172925" cy="502950"/>
          </a:xfrm>
        </p:grpSpPr>
        <p:sp>
          <p:nvSpPr>
            <p:cNvPr id="31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52;p43"/>
          <p:cNvGrpSpPr/>
          <p:nvPr/>
        </p:nvGrpSpPr>
        <p:grpSpPr>
          <a:xfrm>
            <a:off x="5857928" y="3207297"/>
            <a:ext cx="674083" cy="598396"/>
            <a:chOff x="5916675" y="927975"/>
            <a:chExt cx="516350" cy="502950"/>
          </a:xfrm>
        </p:grpSpPr>
        <p:sp>
          <p:nvSpPr>
            <p:cNvPr id="34" name="Google Shape;553;p4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;p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28;p43"/>
          <p:cNvSpPr/>
          <p:nvPr/>
        </p:nvSpPr>
        <p:spPr>
          <a:xfrm>
            <a:off x="4935570" y="3404751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8;p43"/>
          <p:cNvSpPr/>
          <p:nvPr/>
        </p:nvSpPr>
        <p:spPr>
          <a:xfrm>
            <a:off x="4208596" y="3378870"/>
            <a:ext cx="621443" cy="36944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62" y="2002349"/>
            <a:ext cx="437366" cy="437366"/>
          </a:xfrm>
          <a:prstGeom prst="rect">
            <a:avLst/>
          </a:prstGeom>
        </p:spPr>
      </p:pic>
      <p:sp>
        <p:nvSpPr>
          <p:cNvPr id="38" name="Google Shape;162;p23"/>
          <p:cNvSpPr txBox="1">
            <a:spLocks/>
          </p:cNvSpPr>
          <p:nvPr/>
        </p:nvSpPr>
        <p:spPr>
          <a:xfrm>
            <a:off x="6136559" y="2033771"/>
            <a:ext cx="2897271" cy="93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</a:rPr>
              <a:t>Сайты  Муниципальных учреждений </a:t>
            </a:r>
            <a:r>
              <a:rPr lang="ru-RU" dirty="0" err="1" smtClean="0">
                <a:solidFill>
                  <a:srgbClr val="FFFFFF"/>
                </a:solidFill>
              </a:rPr>
              <a:t>Арамильского</a:t>
            </a:r>
            <a:r>
              <a:rPr lang="ru-RU" dirty="0" smtClean="0">
                <a:solidFill>
                  <a:srgbClr val="FFFFFF"/>
                </a:solidFill>
              </a:rPr>
              <a:t> ГО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9" name="Google Shape;162;p23"/>
          <p:cNvSpPr txBox="1">
            <a:spLocks/>
          </p:cNvSpPr>
          <p:nvPr/>
        </p:nvSpPr>
        <p:spPr>
          <a:xfrm>
            <a:off x="5337833" y="4274951"/>
            <a:ext cx="2897271" cy="29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78" t="4642" b="6146"/>
          <a:stretch/>
        </p:blipFill>
        <p:spPr>
          <a:xfrm>
            <a:off x="211737" y="211781"/>
            <a:ext cx="2763369" cy="1850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013" t="3852" r="293" b="4717"/>
          <a:stretch/>
        </p:blipFill>
        <p:spPr>
          <a:xfrm>
            <a:off x="3200324" y="211782"/>
            <a:ext cx="2696325" cy="1850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t="4345" b="5113"/>
          <a:stretch/>
        </p:blipFill>
        <p:spPr>
          <a:xfrm>
            <a:off x="6121867" y="211780"/>
            <a:ext cx="2696325" cy="18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243664" y="476351"/>
            <a:ext cx="2046300" cy="219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Основная идея системы ПФДО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2853851" y="1372437"/>
            <a:ext cx="1851569" cy="272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Расширение возможностей </a:t>
            </a:r>
            <a:r>
              <a:rPr lang="ru-RU" sz="1400" b="1" dirty="0">
                <a:solidFill>
                  <a:schemeClr val="tx1"/>
                </a:solidFill>
              </a:rPr>
              <a:t>получения детьми качественного бесплатного дополнительного образования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тем программам, которые для них интересны, востребованы, значимы и </a:t>
            </a:r>
            <a:r>
              <a:rPr lang="ru-RU" sz="1400" dirty="0" smtClean="0">
                <a:solidFill>
                  <a:schemeClr val="tx1"/>
                </a:solidFill>
              </a:rPr>
              <a:t>современны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2"/>
          </p:nvPr>
        </p:nvSpPr>
        <p:spPr>
          <a:xfrm>
            <a:off x="4761208" y="1290155"/>
            <a:ext cx="1789800" cy="112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Доступность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</a:t>
            </a:r>
            <a:r>
              <a:rPr lang="ru-RU" sz="1400" dirty="0">
                <a:solidFill>
                  <a:schemeClr val="tx1"/>
                </a:solidFill>
              </a:rPr>
              <a:t>детей как </a:t>
            </a:r>
            <a:r>
              <a:rPr lang="ru-RU" sz="1400" b="1" dirty="0">
                <a:solidFill>
                  <a:schemeClr val="tx1"/>
                </a:solidFill>
              </a:rPr>
              <a:t>бюджетных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так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b="1" dirty="0">
                <a:solidFill>
                  <a:schemeClr val="tx1"/>
                </a:solidFill>
              </a:rPr>
              <a:t>платных</a:t>
            </a:r>
            <a:r>
              <a:rPr lang="ru-RU" sz="1400" dirty="0">
                <a:solidFill>
                  <a:schemeClr val="tx1"/>
                </a:solidFill>
              </a:rPr>
              <a:t> программ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3"/>
          </p:nvPr>
        </p:nvSpPr>
        <p:spPr>
          <a:xfrm>
            <a:off x="6929140" y="1371338"/>
            <a:ext cx="2010674" cy="267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Единовременное получение сертификата дополнительного образования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на каждого ребенка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 5 до 18 лет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(до 1 сентября 2020 г.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– только дети, проживающие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территории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err="1" smtClean="0">
                <a:solidFill>
                  <a:schemeClr val="tx1"/>
                </a:solidFill>
              </a:rPr>
              <a:t>Арамильского</a:t>
            </a:r>
            <a:r>
              <a:rPr lang="ru-RU" sz="1400" dirty="0" smtClean="0">
                <a:solidFill>
                  <a:schemeClr val="tx1"/>
                </a:solidFill>
              </a:rPr>
              <a:t> ГО)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3216023" y="787920"/>
            <a:ext cx="459932" cy="466111"/>
            <a:chOff x="5941025" y="3634400"/>
            <a:chExt cx="467650" cy="467650"/>
          </a:xfrm>
        </p:grpSpPr>
        <p:sp>
          <p:nvSpPr>
            <p:cNvPr id="220" name="Google Shape;220;p2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83" l="1460" r="98175">
                        <a14:foregroundMark x1="44799" y1="44303" x2="44799" y2="44303"/>
                        <a14:foregroundMark x1="52372" y1="27165" x2="52372" y2="27165"/>
                        <a14:foregroundMark x1="50821" y1="20146" x2="50821" y2="20146"/>
                        <a14:foregroundMark x1="40237" y1="32726" x2="55839" y2="14585"/>
                        <a14:foregroundMark x1="56843" y1="12124" x2="41788" y2="20693"/>
                        <a14:foregroundMark x1="37774" y1="32726" x2="40237" y2="47311"/>
                        <a14:foregroundMark x1="57847" y1="19690" x2="74453" y2="24704"/>
                        <a14:foregroundMark x1="54836" y1="16682" x2="73449" y2="20146"/>
                        <a14:foregroundMark x1="76551" y1="26162" x2="67974" y2="49863"/>
                        <a14:foregroundMark x1="82026" y1="35278" x2="92153" y2="48861"/>
                        <a14:foregroundMark x1="81022" y1="34731" x2="88047" y2="30720"/>
                        <a14:foregroundMark x1="85584" y1="45852" x2="85584" y2="50866"/>
                        <a14:foregroundMark x1="29197" y1="71468" x2="69982" y2="66454"/>
                        <a14:foregroundMark x1="26186" y1="64904" x2="43248" y2="85506"/>
                        <a14:foregroundMark x1="34763" y1="65907" x2="34763" y2="65907"/>
                        <a14:foregroundMark x1="22628" y1="62899" x2="22628" y2="62899"/>
                        <a14:foregroundMark x1="27646" y1="47858" x2="24635" y2="49863"/>
                        <a14:foregroundMark x1="54380" y1="59435" x2="54380" y2="59435"/>
                        <a14:foregroundMark x1="49361" y1="48861" x2="54380" y2="56335"/>
                        <a14:foregroundMark x1="48814" y1="62899" x2="54380" y2="58432"/>
                        <a14:foregroundMark x1="60949" y1="53327" x2="65967" y2="45852"/>
                        <a14:foregroundMark x1="71442" y1="58432" x2="71442" y2="58432"/>
                        <a14:foregroundMark x1="59398" y1="80036" x2="31204" y2="80492"/>
                        <a14:foregroundMark x1="53376" y1="73473" x2="63960" y2="86053"/>
                        <a14:foregroundMark x1="23631" y1="88605" x2="65420" y2="88058"/>
                        <a14:foregroundMark x1="78011" y1="20146" x2="67974" y2="18140"/>
                        <a14:foregroundMark x1="78011" y1="19690" x2="70985" y2="19143"/>
                        <a14:foregroundMark x1="78558" y1="19143" x2="64964" y2="15679"/>
                        <a14:foregroundMark x1="42245" y1="18140" x2="51369" y2="16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5" y="2282476"/>
            <a:ext cx="2465125" cy="2467375"/>
          </a:xfrm>
          <a:prstGeom prst="rect">
            <a:avLst/>
          </a:prstGeom>
        </p:spPr>
      </p:pic>
      <p:grpSp>
        <p:nvGrpSpPr>
          <p:cNvPr id="22" name="Google Shape;532;p43"/>
          <p:cNvGrpSpPr/>
          <p:nvPr/>
        </p:nvGrpSpPr>
        <p:grpSpPr>
          <a:xfrm>
            <a:off x="7238082" y="787920"/>
            <a:ext cx="399294" cy="475137"/>
            <a:chOff x="596350" y="929175"/>
            <a:chExt cx="407950" cy="497475"/>
          </a:xfrm>
        </p:grpSpPr>
        <p:sp>
          <p:nvSpPr>
            <p:cNvPr id="23" name="Google Shape;533;p4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4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4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4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4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4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4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15;p43"/>
          <p:cNvGrpSpPr/>
          <p:nvPr/>
        </p:nvGrpSpPr>
        <p:grpSpPr>
          <a:xfrm>
            <a:off x="7555109" y="1045265"/>
            <a:ext cx="320378" cy="320378"/>
            <a:chOff x="1278900" y="2333250"/>
            <a:chExt cx="381175" cy="381175"/>
          </a:xfrm>
        </p:grpSpPr>
        <p:sp>
          <p:nvSpPr>
            <p:cNvPr id="31" name="Google Shape;616;p4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7;p4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8;p4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9;p43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26;p43"/>
          <p:cNvGrpSpPr/>
          <p:nvPr/>
        </p:nvGrpSpPr>
        <p:grpSpPr>
          <a:xfrm>
            <a:off x="5492088" y="1079805"/>
            <a:ext cx="295665" cy="334697"/>
            <a:chOff x="4630125" y="278900"/>
            <a:chExt cx="400675" cy="456675"/>
          </a:xfrm>
        </p:grpSpPr>
        <p:sp>
          <p:nvSpPr>
            <p:cNvPr id="36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31;p43"/>
          <p:cNvSpPr/>
          <p:nvPr/>
        </p:nvSpPr>
        <p:spPr>
          <a:xfrm>
            <a:off x="5034829" y="818061"/>
            <a:ext cx="473211" cy="4788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658;p43"/>
          <p:cNvGrpSpPr/>
          <p:nvPr/>
        </p:nvGrpSpPr>
        <p:grpSpPr>
          <a:xfrm>
            <a:off x="3066760" y="1024895"/>
            <a:ext cx="374011" cy="270572"/>
            <a:chOff x="5247525" y="3007275"/>
            <a:chExt cx="517575" cy="384825"/>
          </a:xfrm>
        </p:grpSpPr>
        <p:sp>
          <p:nvSpPr>
            <p:cNvPr id="58" name="Google Shape;659;p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0;p4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729626" y="571671"/>
            <a:ext cx="3398264" cy="4398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</a:t>
            </a:r>
            <a:r>
              <a:rPr lang="ru-RU" sz="1600" b="1" dirty="0" smtClean="0">
                <a:solidFill>
                  <a:schemeClr val="tx1"/>
                </a:solidFill>
              </a:rPr>
              <a:t>Получить </a:t>
            </a:r>
            <a:r>
              <a:rPr lang="ru-RU" sz="1600" b="1" dirty="0">
                <a:solidFill>
                  <a:schemeClr val="tx1"/>
                </a:solidFill>
              </a:rPr>
              <a:t>сертификат </a:t>
            </a:r>
            <a:r>
              <a:rPr lang="ru-RU" sz="1600" b="1" dirty="0" smtClean="0">
                <a:solidFill>
                  <a:schemeClr val="tx1"/>
                </a:solidFill>
              </a:rPr>
              <a:t>ДО:</a:t>
            </a:r>
          </a:p>
          <a:p>
            <a:pPr marL="13970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Куда, к кому, когда можно обращаться: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e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Отдел образования,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dirty="0" smtClean="0">
                <a:solidFill>
                  <a:schemeClr val="tx1"/>
                </a:solidFill>
              </a:rPr>
              <a:t>муниципальные </a:t>
            </a:r>
            <a:r>
              <a:rPr lang="ru-RU" dirty="0">
                <a:solidFill>
                  <a:schemeClr val="tx1"/>
                </a:solidFill>
              </a:rPr>
              <a:t>учреждения дополнительного образования, </a:t>
            </a:r>
            <a:endParaRPr lang="ru-RU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e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dirty="0" smtClean="0">
                <a:solidFill>
                  <a:schemeClr val="tx1"/>
                </a:solidFill>
              </a:rPr>
              <a:t>через </a:t>
            </a:r>
            <a:r>
              <a:rPr lang="ru-RU" dirty="0">
                <a:solidFill>
                  <a:schemeClr val="tx1"/>
                </a:solidFill>
              </a:rPr>
              <a:t>сайт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dirty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После 23 мая – доступно ВСЕМ независимо от сроков 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и очередности подачи заявления! </a:t>
            </a:r>
          </a:p>
          <a:p>
            <a:pPr marL="139700" lv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 </a:t>
            </a:r>
            <a:r>
              <a:rPr lang="ru-RU" b="1" dirty="0">
                <a:solidFill>
                  <a:schemeClr val="tx1"/>
                </a:solidFill>
              </a:rPr>
              <a:t>дня </a:t>
            </a:r>
            <a:r>
              <a:rPr lang="ru-RU" dirty="0">
                <a:solidFill>
                  <a:schemeClr val="tx1"/>
                </a:solidFill>
              </a:rPr>
              <a:t>– проверка заявления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документов </a:t>
            </a:r>
            <a:r>
              <a:rPr lang="ru-RU" dirty="0">
                <a:solidFill>
                  <a:schemeClr val="tx1"/>
                </a:solidFill>
              </a:rPr>
              <a:t>+ </a:t>
            </a:r>
            <a:r>
              <a:rPr lang="ru-RU" b="1" dirty="0">
                <a:solidFill>
                  <a:schemeClr val="tx1"/>
                </a:solidFill>
              </a:rPr>
              <a:t>1 день </a:t>
            </a:r>
            <a:r>
              <a:rPr lang="ru-RU" dirty="0">
                <a:solidFill>
                  <a:schemeClr val="tx1"/>
                </a:solidFill>
              </a:rPr>
              <a:t>– создание записи в реестре СДО с указанием </a:t>
            </a:r>
            <a:r>
              <a:rPr lang="ru-RU" b="1" dirty="0">
                <a:solidFill>
                  <a:schemeClr val="tx1"/>
                </a:solidFill>
              </a:rPr>
              <a:t>№ сертификата из 10 цифр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      Формирование </a:t>
            </a:r>
            <a:r>
              <a:rPr lang="ru-RU" dirty="0">
                <a:solidFill>
                  <a:schemeClr val="tx1"/>
                </a:solidFill>
              </a:rPr>
              <a:t>личного кабинета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портале </a:t>
            </a:r>
            <a:r>
              <a:rPr lang="ru-RU" dirty="0" smtClean="0">
                <a:solidFill>
                  <a:schemeClr val="tx1"/>
                </a:solidFill>
              </a:rPr>
              <a:t>ПФДО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6250554" y="248981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бесплатные программы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7501178" y="2482909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6466901" y="262684"/>
            <a:ext cx="2089883" cy="1995774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Получить сертификат ДО</a:t>
            </a:r>
            <a:endParaRPr sz="16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6" name="Google Shape;156;p22"/>
          <p:cNvCxnSpPr/>
          <p:nvPr/>
        </p:nvCxnSpPr>
        <p:spPr>
          <a:xfrm>
            <a:off x="7773931" y="2082050"/>
            <a:ext cx="365458" cy="676281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cxnSp>
        <p:nvCxnSpPr>
          <p:cNvPr id="19" name="Google Shape;156;p22"/>
          <p:cNvCxnSpPr/>
          <p:nvPr/>
        </p:nvCxnSpPr>
        <p:spPr>
          <a:xfrm flipH="1">
            <a:off x="7097494" y="2087452"/>
            <a:ext cx="341932" cy="670879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grpSp>
        <p:nvGrpSpPr>
          <p:cNvPr id="26" name="Google Shape;526;p43"/>
          <p:cNvGrpSpPr/>
          <p:nvPr/>
        </p:nvGrpSpPr>
        <p:grpSpPr>
          <a:xfrm>
            <a:off x="2729626" y="334063"/>
            <a:ext cx="520424" cy="604479"/>
            <a:chOff x="4630125" y="278900"/>
            <a:chExt cx="400675" cy="456675"/>
          </a:xfrm>
        </p:grpSpPr>
        <p:sp>
          <p:nvSpPr>
            <p:cNvPr id="27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54773" r="6235"/>
          <a:stretch/>
        </p:blipFill>
        <p:spPr>
          <a:xfrm>
            <a:off x="412393" y="2279743"/>
            <a:ext cx="1780313" cy="256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9" name="Прямоугольник 8"/>
          <p:cNvSpPr/>
          <p:nvPr/>
        </p:nvSpPr>
        <p:spPr>
          <a:xfrm>
            <a:off x="1757082" y="508108"/>
            <a:ext cx="70104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algn="just">
              <a:lnSpc>
                <a:spcPct val="115000"/>
              </a:lnSpc>
            </a:pPr>
            <a:r>
              <a:rPr lang="ru-RU" b="1" dirty="0">
                <a:latin typeface="Nunito Sans"/>
              </a:rPr>
              <a:t>Документы для подачи  заявления на сертификат ДО: </a:t>
            </a:r>
          </a:p>
          <a:p>
            <a:pPr marL="1257300" lvl="2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Nunito Sans"/>
              </a:rPr>
              <a:t>свидетельство о рождении ребенка или паспорт гражданина Российской Федерации для детей от 14 лет.</a:t>
            </a:r>
          </a:p>
          <a:p>
            <a:pPr marL="1257300" lvl="2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Nunito Sans"/>
              </a:rPr>
              <a:t>паспорт родителя документ, удостоверяющий личность родителя (законного представителя) ребенка.</a:t>
            </a:r>
          </a:p>
          <a:p>
            <a:pPr marL="1257300" lvl="2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Nunito Sans"/>
              </a:rPr>
              <a:t>СНИЛС  ребенка.</a:t>
            </a:r>
          </a:p>
          <a:p>
            <a:pPr marL="1257300" lvl="2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Nunito Sans"/>
              </a:rPr>
              <a:t>свидетельство о регистрации ребенка по месту жительства или по месту пребывания, или документ, содержащий сведения о регистрации ребенка по месту жительства или по месту пребывания.</a:t>
            </a:r>
          </a:p>
        </p:txBody>
      </p:sp>
    </p:spTree>
    <p:extLst>
      <p:ext uri="{BB962C8B-B14F-4D97-AF65-F5344CB8AC3E}">
        <p14:creationId xmlns:p14="http://schemas.microsoft.com/office/powerpoint/2010/main" val="147642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3" y="630090"/>
            <a:ext cx="367367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r>
              <a:rPr lang="ru-RU" sz="1800" b="1" dirty="0">
                <a:solidFill>
                  <a:schemeClr val="tx1"/>
                </a:solidFill>
              </a:rPr>
              <a:t>Получить сертификат ДО: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29626" y="1208469"/>
            <a:ext cx="270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 Вас есть доступ в </a:t>
            </a:r>
            <a:r>
              <a:rPr lang="ru-RU" sz="1200" dirty="0" smtClean="0"/>
              <a:t>Интернет</a:t>
            </a:r>
          </a:p>
          <a:p>
            <a:pPr algn="ctr"/>
            <a:r>
              <a:rPr lang="ru-RU" sz="1200" dirty="0" smtClean="0"/>
              <a:t>Формирование заявки ребенком (родителем) самостоятельно </a:t>
            </a:r>
            <a:r>
              <a:rPr lang="en-US" sz="1200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25379" y="1222611"/>
            <a:ext cx="275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Вы предпочитаете обратиться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 </a:t>
            </a:r>
            <a:r>
              <a:rPr lang="ru-RU" sz="1200" dirty="0"/>
              <a:t>сертификатом </a:t>
            </a:r>
            <a:r>
              <a:rPr lang="ru-RU" sz="1200" dirty="0" smtClean="0"/>
              <a:t>лично </a:t>
            </a:r>
            <a:br>
              <a:rPr lang="ru-RU" sz="1200" dirty="0" smtClean="0"/>
            </a:br>
            <a:r>
              <a:rPr lang="ru-RU" sz="1200" dirty="0" smtClean="0"/>
              <a:t>в организацию 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754" r="10534" b="23975"/>
          <a:stretch/>
        </p:blipFill>
        <p:spPr>
          <a:xfrm>
            <a:off x="5757373" y="2087740"/>
            <a:ext cx="3073761" cy="20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34506" b="3116"/>
          <a:stretch/>
        </p:blipFill>
        <p:spPr>
          <a:xfrm>
            <a:off x="2986725" y="2085510"/>
            <a:ext cx="2456914" cy="204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327360" y="4323471"/>
            <a:ext cx="161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1. </a:t>
            </a:r>
          </a:p>
          <a:p>
            <a:pPr algn="ctr"/>
            <a:r>
              <a:rPr lang="ru-RU" sz="1200" dirty="0" smtClean="0"/>
              <a:t>Нажать кнопку «Получить сертификат»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14314" y="4330744"/>
            <a:ext cx="139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2. </a:t>
            </a:r>
            <a:r>
              <a:rPr lang="ru-RU" sz="1200" dirty="0" smtClean="0"/>
              <a:t>Подтверждение </a:t>
            </a:r>
            <a:r>
              <a:rPr lang="ru-RU" sz="1200" dirty="0" err="1" smtClean="0"/>
              <a:t>эл.почты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8506" y="4331859"/>
            <a:ext cx="132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3.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Создание заявки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816909" y="4320842"/>
            <a:ext cx="200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4. </a:t>
            </a:r>
          </a:p>
          <a:p>
            <a:pPr algn="ctr"/>
            <a:r>
              <a:rPr lang="ru-RU" sz="1200" dirty="0" smtClean="0"/>
              <a:t>Подписание заявления,</a:t>
            </a:r>
            <a:endParaRPr lang="ru-RU" sz="1200" dirty="0"/>
          </a:p>
          <a:p>
            <a:pPr algn="ctr"/>
            <a:r>
              <a:rPr lang="ru-RU" sz="1200" dirty="0" smtClean="0"/>
              <a:t>предоставление в организацию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95632" y="4304512"/>
            <a:ext cx="1216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5. </a:t>
            </a:r>
          </a:p>
          <a:p>
            <a:pPr algn="ctr"/>
            <a:r>
              <a:rPr lang="ru-RU" sz="1200" dirty="0" smtClean="0"/>
              <a:t>Получение сертификата на </a:t>
            </a:r>
            <a:r>
              <a:rPr lang="ru-RU" sz="1200" dirty="0" err="1" smtClean="0"/>
              <a:t>эл.почту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28" y="4263521"/>
            <a:ext cx="358985" cy="4218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73" y="4241487"/>
            <a:ext cx="358985" cy="42180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7" y="4263521"/>
            <a:ext cx="358985" cy="4218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48" y="4241487"/>
            <a:ext cx="358985" cy="4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2" y="630090"/>
            <a:ext cx="3872401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</a:t>
            </a:r>
            <a:r>
              <a:rPr lang="ru-RU" sz="1800" b="1" dirty="0">
                <a:solidFill>
                  <a:schemeClr val="tx1"/>
                </a:solidFill>
              </a:rPr>
              <a:t>бесплатные </a:t>
            </a:r>
            <a:r>
              <a:rPr lang="ru-RU" sz="1800" b="1" dirty="0" smtClean="0">
                <a:solidFill>
                  <a:schemeClr val="tx1"/>
                </a:solidFill>
              </a:rPr>
              <a:t>программы</a:t>
            </a:r>
            <a:r>
              <a:rPr lang="ru-RU" sz="1600" b="1" dirty="0" smtClean="0">
                <a:solidFill>
                  <a:schemeClr val="tx1"/>
                </a:solidFill>
              </a:rPr>
              <a:t>  - </a:t>
            </a:r>
            <a:r>
              <a:rPr lang="ru-RU" sz="2000" b="1" u="sng" dirty="0" smtClean="0">
                <a:solidFill>
                  <a:schemeClr val="tx1"/>
                </a:solidFill>
              </a:rPr>
              <a:t>после 15 августа 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7418342" y="13220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бесплатные программы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0;p22"/>
          <p:cNvSpPr txBox="1">
            <a:spLocks/>
          </p:cNvSpPr>
          <p:nvPr/>
        </p:nvSpPr>
        <p:spPr>
          <a:xfrm>
            <a:off x="2961344" y="1609964"/>
            <a:ext cx="5178131" cy="12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r>
              <a:rPr lang="ru-RU" dirty="0" smtClean="0">
                <a:solidFill>
                  <a:schemeClr val="tx1"/>
                </a:solidFill>
              </a:rPr>
              <a:t>Реестры программ, которые можно выбрать </a:t>
            </a:r>
            <a:r>
              <a:rPr lang="ru-RU" b="1" dirty="0" smtClean="0">
                <a:solidFill>
                  <a:schemeClr val="tx1"/>
                </a:solidFill>
              </a:rPr>
              <a:t>бесплатно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предпрофессиональных программ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</a:t>
            </a:r>
            <a:r>
              <a:rPr lang="ru-RU" sz="1200" b="1" dirty="0">
                <a:solidFill>
                  <a:schemeClr val="tx1"/>
                </a:solidFill>
              </a:rPr>
              <a:t>значимых </a:t>
            </a:r>
            <a:r>
              <a:rPr lang="ru-RU" sz="1200" b="1" dirty="0" smtClean="0">
                <a:solidFill>
                  <a:schemeClr val="tx1"/>
                </a:solidFill>
              </a:rPr>
              <a:t>программ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</a:t>
            </a:r>
            <a:r>
              <a:rPr lang="ru-RU" sz="1200" b="1" dirty="0">
                <a:solidFill>
                  <a:schemeClr val="tx1"/>
                </a:solidFill>
              </a:rPr>
              <a:t>общеразвивающих программ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 smtClean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 smtClean="0">
                <a:solidFill>
                  <a:schemeClr val="tx1"/>
                </a:solidFill>
              </a:rPr>
              <a:t> </a:t>
            </a:r>
            <a:endParaRPr lang="ru-RU" sz="1050" dirty="0">
              <a:solidFill>
                <a:schemeClr val="tx1"/>
              </a:solidFill>
            </a:endParaRPr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0;p22"/>
          <p:cNvSpPr txBox="1">
            <a:spLocks/>
          </p:cNvSpPr>
          <p:nvPr/>
        </p:nvSpPr>
        <p:spPr>
          <a:xfrm>
            <a:off x="2734694" y="4482064"/>
            <a:ext cx="6096440" cy="66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lv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tx1"/>
                </a:solidFill>
              </a:rPr>
              <a:t>Что необходимо сделать, чтобы заявиться на программу: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написать </a:t>
            </a:r>
            <a:r>
              <a:rPr lang="ru-RU" sz="1200" dirty="0">
                <a:solidFill>
                  <a:schemeClr val="tx1"/>
                </a:solidFill>
              </a:rPr>
              <a:t>заявление в учреждении ДО или через личный кабинет 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783" t="10439" r="10571" b="5462"/>
          <a:stretch/>
        </p:blipFill>
        <p:spPr>
          <a:xfrm>
            <a:off x="3752057" y="2945522"/>
            <a:ext cx="2516540" cy="14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7287363" y="187698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989838" y="411182"/>
            <a:ext cx="439498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платную </a:t>
            </a:r>
            <a:r>
              <a:rPr lang="ru-RU" sz="1800" b="1" dirty="0">
                <a:solidFill>
                  <a:schemeClr val="tx1"/>
                </a:solidFill>
              </a:rPr>
              <a:t>программу для оплаты </a:t>
            </a:r>
            <a:r>
              <a:rPr lang="ru-RU" sz="1800" b="1" dirty="0" smtClean="0">
                <a:solidFill>
                  <a:schemeClr val="tx1"/>
                </a:solidFill>
              </a:rPr>
              <a:t>сертификатом – </a:t>
            </a:r>
            <a:r>
              <a:rPr lang="ru-RU" sz="1800" b="1" u="sng" dirty="0" smtClean="0">
                <a:solidFill>
                  <a:schemeClr val="tx1"/>
                </a:solidFill>
              </a:rPr>
              <a:t>после 15 августа,</a:t>
            </a:r>
            <a:r>
              <a:rPr lang="ru-RU" sz="1800" b="1" dirty="0" smtClean="0">
                <a:solidFill>
                  <a:schemeClr val="tx1"/>
                </a:solidFill>
              </a:rPr>
              <a:t> в порядке очередности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50;p22"/>
          <p:cNvSpPr txBox="1">
            <a:spLocks/>
          </p:cNvSpPr>
          <p:nvPr/>
        </p:nvSpPr>
        <p:spPr>
          <a:xfrm>
            <a:off x="2619458" y="1536896"/>
            <a:ext cx="6096440" cy="110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Возможен </a:t>
            </a:r>
            <a:r>
              <a:rPr lang="ru-RU" sz="1200" dirty="0">
                <a:solidFill>
                  <a:schemeClr val="tx1"/>
                </a:solidFill>
              </a:rPr>
              <a:t>выбор </a:t>
            </a:r>
            <a:r>
              <a:rPr lang="ru-RU" sz="1200" b="1" dirty="0" smtClean="0">
                <a:solidFill>
                  <a:schemeClr val="tx1"/>
                </a:solidFill>
              </a:rPr>
              <a:t>программ </a:t>
            </a:r>
            <a:r>
              <a:rPr lang="ru-RU" sz="1200" dirty="0">
                <a:solidFill>
                  <a:schemeClr val="tx1"/>
                </a:solidFill>
              </a:rPr>
              <a:t>из реестра сертифицированных программ</a:t>
            </a:r>
          </a:p>
          <a:p>
            <a:pPr marL="139700" lvl="0" indent="0">
              <a:spcBef>
                <a:spcPts val="0"/>
              </a:spcBef>
              <a:buNone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Что </a:t>
            </a:r>
            <a:r>
              <a:rPr lang="ru-RU" sz="1200" b="1" dirty="0">
                <a:solidFill>
                  <a:schemeClr val="tx1"/>
                </a:solidFill>
              </a:rPr>
              <a:t>необходимо сделать, чтобы заявиться на программу: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написать </a:t>
            </a:r>
            <a:r>
              <a:rPr lang="ru-RU" sz="1200" dirty="0">
                <a:solidFill>
                  <a:schemeClr val="tx1"/>
                </a:solidFill>
              </a:rPr>
              <a:t>заявление в учреждении ДО или через личный кабинет 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4551" b="3620"/>
          <a:stretch/>
        </p:blipFill>
        <p:spPr>
          <a:xfrm>
            <a:off x="2892383" y="2698714"/>
            <a:ext cx="3263718" cy="185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6826246" y="2627480"/>
            <a:ext cx="1495116" cy="23211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92">
            <a:off x="6969771" y="2546859"/>
            <a:ext cx="1495116" cy="232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7287363" y="187698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3" y="630090"/>
            <a:ext cx="4041507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платную </a:t>
            </a:r>
            <a:r>
              <a:rPr lang="ru-RU" sz="1800" b="1" dirty="0">
                <a:solidFill>
                  <a:schemeClr val="tx1"/>
                </a:solidFill>
              </a:rPr>
              <a:t>программу для оплаты сертификатом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2688557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50;p22"/>
          <p:cNvSpPr txBox="1">
            <a:spLocks/>
          </p:cNvSpPr>
          <p:nvPr/>
        </p:nvSpPr>
        <p:spPr>
          <a:xfrm>
            <a:off x="2619458" y="1453830"/>
            <a:ext cx="6096440" cy="38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Как </a:t>
            </a:r>
            <a:r>
              <a:rPr lang="ru-RU" sz="1200" b="1" dirty="0">
                <a:solidFill>
                  <a:schemeClr val="tx1"/>
                </a:solidFill>
              </a:rPr>
              <a:t>будет проходить списание средств с сертификата</a:t>
            </a:r>
            <a:r>
              <a:rPr lang="ru-RU" sz="120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5" name="Google Shape;369;p34"/>
          <p:cNvSpPr/>
          <p:nvPr/>
        </p:nvSpPr>
        <p:spPr>
          <a:xfrm>
            <a:off x="5217225" y="1889108"/>
            <a:ext cx="472800" cy="472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70;p34"/>
          <p:cNvSpPr/>
          <p:nvPr/>
        </p:nvSpPr>
        <p:spPr>
          <a:xfrm>
            <a:off x="7097262" y="1889108"/>
            <a:ext cx="472800" cy="472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3337187" y="1889108"/>
            <a:ext cx="472800" cy="472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76;p34"/>
          <p:cNvSpPr txBox="1">
            <a:spLocks/>
          </p:cNvSpPr>
          <p:nvPr/>
        </p:nvSpPr>
        <p:spPr>
          <a:xfrm>
            <a:off x="2619458" y="2330439"/>
            <a:ext cx="2216947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По </a:t>
            </a:r>
            <a:r>
              <a:rPr lang="ru-RU" sz="1100" dirty="0">
                <a:solidFill>
                  <a:schemeClr val="tx1"/>
                </a:solidFill>
              </a:rPr>
              <a:t>итогам </a:t>
            </a:r>
            <a:r>
              <a:rPr lang="ru-RU" sz="1100" b="1" dirty="0">
                <a:solidFill>
                  <a:schemeClr val="tx1"/>
                </a:solidFill>
              </a:rPr>
              <a:t>каждого месяца </a:t>
            </a:r>
            <a:r>
              <a:rPr lang="ru-RU" sz="1100" b="1" dirty="0" smtClean="0">
                <a:solidFill>
                  <a:schemeClr val="tx1"/>
                </a:solidFill>
              </a:rPr>
              <a:t/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по </a:t>
            </a:r>
            <a:r>
              <a:rPr lang="ru-RU" sz="1100" dirty="0">
                <a:solidFill>
                  <a:schemeClr val="tx1"/>
                </a:solidFill>
              </a:rPr>
              <a:t>факту пребывания ребенка зачисленным на программу – </a:t>
            </a:r>
            <a:r>
              <a:rPr lang="ru-RU" sz="1100" b="1" dirty="0">
                <a:solidFill>
                  <a:schemeClr val="tx1"/>
                </a:solidFill>
              </a:rPr>
              <a:t>списание суммы средств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с </a:t>
            </a:r>
            <a:r>
              <a:rPr lang="ru-RU" sz="1100" dirty="0">
                <a:solidFill>
                  <a:schemeClr val="tx1"/>
                </a:solidFill>
              </a:rPr>
              <a:t>сертификата в соответствии со стоимостью программы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Google Shape;376;p34"/>
          <p:cNvSpPr txBox="1">
            <a:spLocks/>
          </p:cNvSpPr>
          <p:nvPr/>
        </p:nvSpPr>
        <p:spPr>
          <a:xfrm>
            <a:off x="4913137" y="2320988"/>
            <a:ext cx="1903704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При </a:t>
            </a:r>
            <a:r>
              <a:rPr lang="ru-RU" sz="1100" dirty="0">
                <a:solidFill>
                  <a:schemeClr val="tx1"/>
                </a:solidFill>
              </a:rPr>
              <a:t>отсутствии без уважительной причины  </a:t>
            </a:r>
            <a:r>
              <a:rPr lang="ru-RU" sz="1100" b="1" dirty="0">
                <a:solidFill>
                  <a:schemeClr val="tx1"/>
                </a:solidFill>
              </a:rPr>
              <a:t>списание происходит как по факту </a:t>
            </a:r>
            <a:r>
              <a:rPr lang="ru-RU" sz="1100" b="1" dirty="0" smtClean="0">
                <a:solidFill>
                  <a:schemeClr val="tx1"/>
                </a:solidFill>
              </a:rPr>
              <a:t>посещения</a:t>
            </a:r>
          </a:p>
        </p:txBody>
      </p:sp>
      <p:sp>
        <p:nvSpPr>
          <p:cNvPr id="52" name="Google Shape;376;p34"/>
          <p:cNvSpPr txBox="1">
            <a:spLocks/>
          </p:cNvSpPr>
          <p:nvPr/>
        </p:nvSpPr>
        <p:spPr>
          <a:xfrm>
            <a:off x="6843672" y="2328844"/>
            <a:ext cx="2047998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Прекращение </a:t>
            </a:r>
            <a:r>
              <a:rPr lang="ru-RU" sz="1100" dirty="0">
                <a:solidFill>
                  <a:schemeClr val="tx1"/>
                </a:solidFill>
              </a:rPr>
              <a:t>списания средств только </a:t>
            </a:r>
            <a:r>
              <a:rPr lang="ru-RU" sz="1100" b="1" dirty="0">
                <a:solidFill>
                  <a:schemeClr val="tx1"/>
                </a:solidFill>
              </a:rPr>
              <a:t>после заявления об отчислении с программы</a:t>
            </a:r>
            <a:r>
              <a:rPr lang="ru-RU" sz="1100" dirty="0">
                <a:solidFill>
                  <a:schemeClr val="tx1"/>
                </a:solidFill>
              </a:rPr>
              <a:t>!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53" name="Google Shape;671;p43"/>
          <p:cNvGrpSpPr/>
          <p:nvPr/>
        </p:nvGrpSpPr>
        <p:grpSpPr>
          <a:xfrm>
            <a:off x="3212091" y="2142690"/>
            <a:ext cx="377700" cy="253852"/>
            <a:chOff x="1244800" y="3717225"/>
            <a:chExt cx="449375" cy="302025"/>
          </a:xfrm>
        </p:grpSpPr>
        <p:sp>
          <p:nvSpPr>
            <p:cNvPr id="54" name="Google Shape;672;p43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3;p43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4;p43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5;p43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6;p43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7;p43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730;p43"/>
          <p:cNvSpPr/>
          <p:nvPr/>
        </p:nvSpPr>
        <p:spPr>
          <a:xfrm>
            <a:off x="5142845" y="211911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29;p43"/>
          <p:cNvSpPr/>
          <p:nvPr/>
        </p:nvSpPr>
        <p:spPr>
          <a:xfrm>
            <a:off x="7023029" y="208637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2832" y="3993338"/>
            <a:ext cx="1195987" cy="1187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063" y1="47795" x2="51063" y2="4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6" y="3689936"/>
            <a:ext cx="1698898" cy="11796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7" y="4106892"/>
            <a:ext cx="548550" cy="64454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8">
            <a:grayscl/>
          </a:blip>
          <a:srcRect l="54773" r="6235"/>
          <a:stretch/>
        </p:blipFill>
        <p:spPr>
          <a:xfrm rot="343552">
            <a:off x="4367630" y="4028974"/>
            <a:ext cx="656243" cy="9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23" y="4106892"/>
            <a:ext cx="548550" cy="644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2843" y1="96243" x2="32843" y2="96243"/>
                        <a14:foregroundMark x1="38725" y1="97496" x2="44608" y2="9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9" y="3964410"/>
            <a:ext cx="979505" cy="89467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3" y="4089480"/>
            <a:ext cx="548550" cy="6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50" name="Google Shape;250;p28"/>
          <p:cNvGrpSpPr/>
          <p:nvPr/>
        </p:nvGrpSpPr>
        <p:grpSpPr>
          <a:xfrm>
            <a:off x="3534711" y="443475"/>
            <a:ext cx="4877494" cy="4256550"/>
            <a:chOff x="3543045" y="537300"/>
            <a:chExt cx="4392899" cy="4256550"/>
          </a:xfrm>
        </p:grpSpPr>
        <p:sp>
          <p:nvSpPr>
            <p:cNvPr id="251" name="Google Shape;251;p28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 smtClean="0"/>
                <a:t>Увеличение </a:t>
              </a:r>
              <a:r>
                <a:rPr lang="ru-RU" dirty="0"/>
                <a:t>спектра и количества </a:t>
              </a:r>
              <a:r>
                <a:rPr lang="ru-RU" sz="1050" dirty="0"/>
                <a:t>сертифицированных</a:t>
              </a:r>
              <a:r>
                <a:rPr lang="ru-RU" dirty="0"/>
                <a:t> программ</a:t>
              </a: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5973828" y="570351"/>
              <a:ext cx="1906800" cy="1906800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/>
                <a:t>Включение в систему детей, проживающих в </a:t>
              </a:r>
              <a:r>
                <a:rPr lang="ru-RU" sz="1100" dirty="0" err="1" smtClean="0"/>
                <a:t>Арамильском</a:t>
              </a:r>
              <a:r>
                <a:rPr lang="ru-RU" sz="1100" dirty="0" smtClean="0"/>
                <a:t> ГО</a:t>
              </a:r>
              <a:endParaRPr lang="ru-RU" dirty="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543045" y="2887050"/>
              <a:ext cx="1982356" cy="19068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/>
                <a:t>Повышение качества программ </a:t>
              </a:r>
              <a:r>
                <a:rPr lang="ru-RU" sz="1200" dirty="0"/>
                <a:t>дополнительного</a:t>
              </a:r>
              <a:r>
                <a:rPr lang="ru-RU" dirty="0"/>
                <a:t> образования </a:t>
              </a: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5973828" y="2876033"/>
              <a:ext cx="1962116" cy="1906800"/>
            </a:xfrm>
            <a:prstGeom prst="ellipse">
              <a:avLst/>
            </a:prstGeom>
            <a:solidFill>
              <a:srgbClr val="ED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1300" dirty="0" smtClean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 smtClean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Реализация права родителей выбирать,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 smtClean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где и по какой программе обучаться ребенку</a:t>
              </a:r>
              <a:endParaRPr sz="1300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55" name="Google Shape;255;p28"/>
          <p:cNvSpPr/>
          <p:nvPr/>
        </p:nvSpPr>
        <p:spPr>
          <a:xfrm>
            <a:off x="5115971" y="1770557"/>
            <a:ext cx="1809879" cy="178817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5254846" y="1861736"/>
            <a:ext cx="1571466" cy="1552623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8"/>
          <p:cNvGrpSpPr/>
          <p:nvPr/>
        </p:nvGrpSpPr>
        <p:grpSpPr>
          <a:xfrm>
            <a:off x="7237056" y="2886093"/>
            <a:ext cx="215966" cy="342399"/>
            <a:chOff x="6718575" y="2318625"/>
            <a:chExt cx="256950" cy="407375"/>
          </a:xfrm>
        </p:grpSpPr>
        <p:sp>
          <p:nvSpPr>
            <p:cNvPr id="295" name="Google Shape;295;p2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310446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/>
              <a:t>Перспективы</a:t>
            </a:r>
            <a:br>
              <a:rPr lang="ru-RU" b="1" dirty="0" smtClean="0"/>
            </a:br>
            <a:r>
              <a:rPr lang="ru-RU" b="1" dirty="0" smtClean="0"/>
              <a:t>развития</a:t>
            </a:r>
            <a:endParaRPr lang="ru-RU" dirty="0"/>
          </a:p>
        </p:txBody>
      </p:sp>
      <p:grpSp>
        <p:nvGrpSpPr>
          <p:cNvPr id="59" name="Google Shape;640;p43"/>
          <p:cNvGrpSpPr/>
          <p:nvPr/>
        </p:nvGrpSpPr>
        <p:grpSpPr>
          <a:xfrm>
            <a:off x="4427993" y="2987279"/>
            <a:ext cx="345971" cy="325505"/>
            <a:chOff x="5972700" y="2330200"/>
            <a:chExt cx="411625" cy="387275"/>
          </a:xfrm>
        </p:grpSpPr>
        <p:sp>
          <p:nvSpPr>
            <p:cNvPr id="60" name="Google Shape;641;p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2;p4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33;p43"/>
          <p:cNvGrpSpPr/>
          <p:nvPr/>
        </p:nvGrpSpPr>
        <p:grpSpPr>
          <a:xfrm>
            <a:off x="6999970" y="729890"/>
            <a:ext cx="140237" cy="318339"/>
            <a:chOff x="4747025" y="2332025"/>
            <a:chExt cx="166850" cy="378750"/>
          </a:xfrm>
        </p:grpSpPr>
        <p:sp>
          <p:nvSpPr>
            <p:cNvPr id="63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36;p43"/>
          <p:cNvGrpSpPr/>
          <p:nvPr/>
        </p:nvGrpSpPr>
        <p:grpSpPr>
          <a:xfrm>
            <a:off x="7185259" y="630585"/>
            <a:ext cx="145343" cy="422729"/>
            <a:chOff x="4071800" y="2269925"/>
            <a:chExt cx="172925" cy="502950"/>
          </a:xfrm>
        </p:grpSpPr>
        <p:sp>
          <p:nvSpPr>
            <p:cNvPr id="66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633;p43"/>
          <p:cNvGrpSpPr/>
          <p:nvPr/>
        </p:nvGrpSpPr>
        <p:grpSpPr>
          <a:xfrm>
            <a:off x="7378114" y="740873"/>
            <a:ext cx="140237" cy="318339"/>
            <a:chOff x="4747025" y="2332025"/>
            <a:chExt cx="166850" cy="378750"/>
          </a:xfrm>
        </p:grpSpPr>
        <p:sp>
          <p:nvSpPr>
            <p:cNvPr id="77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526;p43"/>
          <p:cNvGrpSpPr/>
          <p:nvPr/>
        </p:nvGrpSpPr>
        <p:grpSpPr>
          <a:xfrm>
            <a:off x="4508788" y="617819"/>
            <a:ext cx="336767" cy="383835"/>
            <a:chOff x="4630125" y="278900"/>
            <a:chExt cx="400675" cy="456675"/>
          </a:xfrm>
        </p:grpSpPr>
        <p:sp>
          <p:nvSpPr>
            <p:cNvPr id="80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05" r="74573" b="23680"/>
          <a:stretch/>
        </p:blipFill>
        <p:spPr>
          <a:xfrm>
            <a:off x="5575398" y="2113858"/>
            <a:ext cx="913427" cy="1002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7" b="98487" l="4144" r="97117">
                        <a14:foregroundMark x1="29099" y1="25860" x2="11802" y2="58047"/>
                        <a14:foregroundMark x1="20721" y1="37001" x2="11171" y2="52270"/>
                        <a14:foregroundMark x1="20090" y1="35763" x2="17297" y2="38102"/>
                        <a14:foregroundMark x1="10450" y1="51032" x2="7658" y2="60660"/>
                        <a14:foregroundMark x1="7207" y1="67538" x2="8919" y2="77166"/>
                        <a14:foregroundMark x1="18288" y1="85007" x2="19550" y2="82531"/>
                        <a14:foregroundMark x1="21622" y1="83081" x2="33423" y2="83494"/>
                        <a14:foregroundMark x1="25405" y1="73865" x2="25135" y2="49656"/>
                        <a14:foregroundMark x1="31081" y1="74966" x2="28649" y2="57772"/>
                        <a14:foregroundMark x1="58018" y1="82669" x2="57838" y2="72352"/>
                        <a14:foregroundMark x1="29910" y1="56396" x2="32342" y2="72765"/>
                        <a14:foregroundMark x1="80721" y1="70839" x2="80450" y2="81568"/>
                        <a14:foregroundMark x1="79189" y1="84869" x2="82523" y2="84594"/>
                        <a14:foregroundMark x1="83243" y1="84869" x2="82973" y2="82531"/>
                        <a14:foregroundMark x1="85766" y1="70702" x2="92613" y2="77717"/>
                        <a14:foregroundMark x1="91081" y1="74553" x2="89009" y2="72627"/>
                        <a14:foregroundMark x1="86306" y1="70014" x2="91351" y2="73453"/>
                        <a14:backgroundMark x1="36847" y1="62724" x2="36847" y2="62724"/>
                        <a14:backgroundMark x1="33874" y1="78129" x2="34685" y2="6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1" y="3657886"/>
            <a:ext cx="2419655" cy="158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453</Words>
  <Application>Microsoft Office PowerPoint</Application>
  <PresentationFormat>Экран (16:9)</PresentationFormat>
  <Paragraphs>95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Nunito Sans</vt:lpstr>
      <vt:lpstr>Times New Roman</vt:lpstr>
      <vt:lpstr>Ulysses template</vt:lpstr>
      <vt:lpstr>Система персонифицированного финансирования дополнительного образования  в Арамильском городском округе</vt:lpstr>
      <vt:lpstr>Основная идея системы ПФДО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Перспективы развития</vt:lpstr>
      <vt:lpstr>Следите за информацией!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Примерный план информирования родителей о системе ПФДО</dc:title>
  <dc:creator>Лукоянова Людмила Андреевна</dc:creator>
  <cp:lastModifiedBy>Лукоянова Людмила Андреевна</cp:lastModifiedBy>
  <cp:revision>53</cp:revision>
  <cp:lastPrinted>2019-05-30T03:13:22Z</cp:lastPrinted>
  <dcterms:modified xsi:type="dcterms:W3CDTF">2019-06-11T03:47:50Z</dcterms:modified>
</cp:coreProperties>
</file>