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23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86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51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3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70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5168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29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9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54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064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8973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724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E43D8-D145-48AB-B70B-D379ECDD4479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AEB4D-8649-4823-97C2-DA297804AC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77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300">
          <a:ln w="11430" cmpd="sng">
            <a:solidFill>
              <a:schemeClr val="accent1">
                <a:tint val="10000"/>
              </a:schemeClr>
            </a:solidFill>
            <a:prstDash val="solid"/>
            <a:miter lim="800000"/>
          </a:ln>
          <a:gradFill>
            <a:gsLst>
              <a:gs pos="10000">
                <a:schemeClr val="accent1">
                  <a:tint val="83000"/>
                  <a:shade val="100000"/>
                  <a:satMod val="200000"/>
                </a:schemeClr>
              </a:gs>
              <a:gs pos="75000">
                <a:schemeClr val="accent1">
                  <a:tint val="100000"/>
                  <a:shade val="50000"/>
                  <a:satMod val="150000"/>
                </a:schemeClr>
              </a:gs>
            </a:gsLst>
            <a:lin ang="5400000"/>
          </a:gradFill>
          <a:effectLst>
            <a:glow rad="45500">
              <a:schemeClr val="accent1">
                <a:satMod val="220000"/>
                <a:alpha val="35000"/>
              </a:schemeClr>
            </a:glow>
          </a:effectLst>
          <a:latin typeface="Constantia" panose="0203060205030603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2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2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2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2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142852"/>
            <a:ext cx="6100778" cy="4143403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rgbClr val="3333CC"/>
                </a:solidFill>
              </a:rPr>
              <a:t/>
            </a:r>
            <a:br>
              <a:rPr lang="ru-RU" sz="4800" dirty="0" smtClean="0">
                <a:solidFill>
                  <a:srgbClr val="3333CC"/>
                </a:solidFill>
              </a:rPr>
            </a:br>
            <a:r>
              <a:rPr lang="ru-RU" sz="4800" dirty="0" smtClean="0">
                <a:solidFill>
                  <a:srgbClr val="3333CC"/>
                </a:solidFill>
              </a:rPr>
              <a:t>Составление рабочей программы педагога ДОО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79104"/>
          </a:xfrm>
        </p:spPr>
        <p:txBody>
          <a:bodyPr>
            <a:normAutofit/>
          </a:bodyPr>
          <a:lstStyle/>
          <a:p>
            <a:endParaRPr lang="ru-RU" sz="2600" dirty="0" smtClean="0">
              <a:solidFill>
                <a:srgbClr val="23068C"/>
              </a:solidFill>
            </a:endParaRPr>
          </a:p>
          <a:p>
            <a:endParaRPr lang="ru-RU" dirty="0">
              <a:solidFill>
                <a:srgbClr val="2306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86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3333CC"/>
                </a:solidFill>
              </a:rPr>
              <a:t>Цели программы по ФГОС 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543956" cy="514353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повышение социального статуса дошкольного образования;</a:t>
            </a:r>
          </a:p>
          <a:p>
            <a:pPr lvl="0"/>
            <a:r>
              <a:rPr lang="ru-RU" dirty="0" smtClean="0"/>
              <a:t> обеспечение государством равенства возмож­ностей для каждого ребенка в получении каче­ственного дошкольного образования;</a:t>
            </a:r>
          </a:p>
          <a:p>
            <a:pPr lvl="0"/>
            <a:r>
              <a:rPr lang="ru-RU" dirty="0" smtClean="0"/>
              <a:t> обеспечение государственных гарантий уровня и качества дошкольного образования на осно­ве единства обязательных требований к усло­виям реализации образовательных программ дошкольного образования, их структуре и ре­зультатам их освоения;</a:t>
            </a:r>
          </a:p>
          <a:p>
            <a:pPr lvl="0"/>
            <a:r>
              <a:rPr lang="ru-RU" dirty="0" smtClean="0"/>
              <a:t> сохранение единства образовательного про­странства Российской Федерации относительно уровня дошкольного образования.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Задачи рабочей программы 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534784" cy="5126055"/>
          </a:xfrm>
        </p:spPr>
        <p:txBody>
          <a:bodyPr>
            <a:noAutofit/>
          </a:bodyPr>
          <a:lstStyle/>
          <a:p>
            <a:r>
              <a:rPr lang="ru-RU" sz="3600" dirty="0" smtClean="0"/>
              <a:t>определяются исходя из задач примерной основной образовательной программы дошкольного образования и парциальных программ, </a:t>
            </a:r>
          </a:p>
          <a:p>
            <a:r>
              <a:rPr lang="ru-RU" sz="3600" dirty="0" smtClean="0"/>
              <a:t> из задач, на решение которых направлен ФГОС дошкольного образования.</a:t>
            </a:r>
            <a:endParaRPr lang="ru-RU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Принципы рабочей программы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5013176"/>
          </a:xfrm>
        </p:spPr>
        <p:txBody>
          <a:bodyPr>
            <a:normAutofit/>
          </a:bodyPr>
          <a:lstStyle/>
          <a:p>
            <a:pPr lvl="0"/>
            <a:r>
              <a:rPr lang="ru-RU" sz="1600" dirty="0" smtClean="0"/>
              <a:t>полноценное проживание ребенком всех этапов детства (младенческого, раннего и дошкольного возраста), обогащение (амплификация) детского развития;</a:t>
            </a:r>
          </a:p>
          <a:p>
            <a:pPr lvl="0"/>
            <a:r>
              <a:rPr lang="ru-RU" sz="1600" dirty="0" smtClean="0"/>
              <a:t> построение образовательной деятельности на основе индивидуальных особенностей каждого ребенка, в рамках которой ребенок активно выбирает содержание своего образования, становится субъектом образования;</a:t>
            </a:r>
          </a:p>
          <a:p>
            <a:pPr lvl="0"/>
            <a:r>
              <a:rPr lang="ru-RU" sz="1600" dirty="0" smtClean="0"/>
              <a:t> 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pPr lvl="0"/>
            <a:r>
              <a:rPr lang="ru-RU" sz="1600" dirty="0" smtClean="0"/>
              <a:t> поддержка инициативы детей в различных видах деятельности;</a:t>
            </a:r>
          </a:p>
          <a:p>
            <a:pPr lvl="0"/>
            <a:r>
              <a:rPr lang="ru-RU" sz="1600" dirty="0" smtClean="0"/>
              <a:t> сотрудничество организации с семьей;</a:t>
            </a:r>
          </a:p>
          <a:p>
            <a:pPr lvl="0"/>
            <a:r>
              <a:rPr lang="ru-RU" sz="1600" dirty="0" smtClean="0"/>
              <a:t> приобщение детей к социокультурным нормам, традициям семьи, общества и государства;</a:t>
            </a:r>
          </a:p>
          <a:p>
            <a:r>
              <a:rPr lang="ru-RU" sz="1600" dirty="0" smtClean="0"/>
              <a:t> стимулирование познавательных интересов и действий ребенка в различных видах деятельности; </a:t>
            </a:r>
          </a:p>
          <a:p>
            <a:r>
              <a:rPr lang="ru-RU" sz="1600" dirty="0" smtClean="0"/>
              <a:t>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r>
              <a:rPr lang="ru-RU" sz="1600" dirty="0" smtClean="0"/>
              <a:t>учет </a:t>
            </a:r>
            <a:r>
              <a:rPr lang="ru-RU" sz="1600" dirty="0" smtClean="0"/>
              <a:t>этнокультурной ситуации развития детей.</a:t>
            </a:r>
          </a:p>
          <a:p>
            <a:endParaRPr lang="ru-RU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688" y="980728"/>
            <a:ext cx="8606792" cy="179704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Характеристика возрастных особенностей воспитанников группы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068960"/>
            <a:ext cx="8229600" cy="2880320"/>
          </a:xfrm>
        </p:spPr>
        <p:txBody>
          <a:bodyPr/>
          <a:lstStyle/>
          <a:p>
            <a:r>
              <a:rPr lang="ru-RU" dirty="0" smtClean="0"/>
              <a:t>описание контингента детей - паспорт группы (возраст, пол, национальная принадлежность, группа здоровья); </a:t>
            </a:r>
          </a:p>
          <a:p>
            <a:r>
              <a:rPr lang="ru-RU" dirty="0" smtClean="0"/>
              <a:t>характерные особенности данного возраста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Особенности организации образовательного процесса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475775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образовательный процесс осуществляется на всем протяжении пребывания детей в дошкольной образовательной организации;</a:t>
            </a:r>
          </a:p>
          <a:p>
            <a:pPr lvl="0"/>
            <a:r>
              <a:rPr lang="ru-RU" dirty="0" smtClean="0"/>
              <a:t> процесс развития личности ребенка обеспечивается в различных видах общения, а также в игре, познавательно-исследовательской деятельности;</a:t>
            </a:r>
          </a:p>
          <a:p>
            <a:pPr lvl="0"/>
            <a:r>
              <a:rPr lang="ru-RU" dirty="0" smtClean="0"/>
              <a:t> содержание образовательного процесса охватывает пять взаимодополняющих образовательных областей;</a:t>
            </a:r>
          </a:p>
          <a:p>
            <a:pPr lvl="0"/>
            <a:r>
              <a:rPr lang="ru-RU" dirty="0" smtClean="0"/>
              <a:t> образовательный процесс строится на основе партнерского характера взаимодействия участников образовательных отношений.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47" y="476672"/>
            <a:ext cx="8858312" cy="15112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Программно-методический комплекс образовательного процесса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85" y="2060848"/>
            <a:ext cx="8786874" cy="442915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примерная основная образовательная программа дошкольного образования;</a:t>
            </a:r>
          </a:p>
          <a:p>
            <a:pPr lvl="0"/>
            <a:r>
              <a:rPr lang="ru-RU" dirty="0" smtClean="0"/>
              <a:t>парциальные </a:t>
            </a:r>
            <a:r>
              <a:rPr lang="ru-RU" dirty="0" smtClean="0"/>
              <a:t>программы;</a:t>
            </a:r>
          </a:p>
          <a:p>
            <a:pPr lvl="0"/>
            <a:r>
              <a:rPr lang="ru-RU" dirty="0" smtClean="0"/>
              <a:t>методическое </a:t>
            </a:r>
            <a:r>
              <a:rPr lang="ru-RU" dirty="0" smtClean="0"/>
              <a:t>руководство для воспитателей (перечень основных методических пособий, обеспечивающих образовательный процесс);</a:t>
            </a:r>
          </a:p>
          <a:p>
            <a:pPr lvl="0"/>
            <a:r>
              <a:rPr lang="ru-RU" dirty="0" smtClean="0"/>
              <a:t>перечень </a:t>
            </a:r>
            <a:r>
              <a:rPr lang="ru-RU" dirty="0" smtClean="0"/>
              <a:t>наглядного, демонстрационного материала, сопровождающего реализацию рабочей программы;</a:t>
            </a:r>
          </a:p>
          <a:p>
            <a:pPr lvl="0"/>
            <a:r>
              <a:rPr lang="ru-RU" dirty="0" smtClean="0"/>
              <a:t>перечень </a:t>
            </a:r>
            <a:r>
              <a:rPr lang="ru-RU" dirty="0" smtClean="0"/>
              <a:t>пособий для детей (печатные издания, развивающие книги, дидактические игры и пособия для индивидуальной работы и т. д.).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Технологии</a:t>
            </a:r>
            <a:r>
              <a:rPr lang="ru-RU" dirty="0" smtClean="0"/>
              <a:t>, методики</a:t>
            </a:r>
            <a:r>
              <a:rPr lang="ru-RU" dirty="0" smtClean="0"/>
              <a:t>, средства воспитания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48880"/>
            <a:ext cx="8219256" cy="3672408"/>
          </a:xfrm>
        </p:spPr>
        <p:txBody>
          <a:bodyPr/>
          <a:lstStyle/>
          <a:p>
            <a:pPr lvl="0"/>
            <a:r>
              <a:rPr lang="ru-RU" dirty="0" smtClean="0"/>
              <a:t> </a:t>
            </a:r>
            <a:r>
              <a:rPr lang="ru-RU" dirty="0" err="1" smtClean="0"/>
              <a:t>здоровьесберегающие</a:t>
            </a:r>
            <a:r>
              <a:rPr lang="ru-RU" dirty="0" smtClean="0"/>
              <a:t> технологии;</a:t>
            </a:r>
          </a:p>
          <a:p>
            <a:pPr lvl="0"/>
            <a:r>
              <a:rPr lang="ru-RU" dirty="0" smtClean="0"/>
              <a:t> технология проектного обучения;</a:t>
            </a:r>
          </a:p>
          <a:p>
            <a:pPr lvl="0"/>
            <a:r>
              <a:rPr lang="ru-RU" dirty="0" smtClean="0"/>
              <a:t> личностно ориентированная технология;</a:t>
            </a:r>
          </a:p>
          <a:p>
            <a:r>
              <a:rPr lang="ru-RU" dirty="0" smtClean="0"/>
              <a:t> игровые технологии, проблемное обучение, коммуникативные технологии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757" y="548680"/>
            <a:ext cx="8858312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Развивающая предметно-пространственная </a:t>
            </a:r>
            <a:r>
              <a:rPr lang="ru-RU" dirty="0" smtClean="0">
                <a:solidFill>
                  <a:srgbClr val="3333CC"/>
                </a:solidFill>
              </a:rPr>
              <a:t>среда 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1"/>
            <a:ext cx="8229600" cy="4248472"/>
          </a:xfrm>
        </p:spPr>
        <p:txBody>
          <a:bodyPr/>
          <a:lstStyle/>
          <a:p>
            <a:pPr lvl="0">
              <a:buNone/>
            </a:pPr>
            <a:r>
              <a:rPr lang="ru-RU" dirty="0" smtClean="0"/>
              <a:t>Согласно ФГОС должна быть:</a:t>
            </a:r>
          </a:p>
          <a:p>
            <a:pPr lvl="0"/>
            <a:r>
              <a:rPr lang="ru-RU" dirty="0" smtClean="0"/>
              <a:t>содержательно насыщенной, </a:t>
            </a:r>
          </a:p>
          <a:p>
            <a:pPr lvl="0"/>
            <a:r>
              <a:rPr lang="ru-RU" dirty="0" smtClean="0"/>
              <a:t>трансформируемой, полифункциональной, </a:t>
            </a:r>
          </a:p>
          <a:p>
            <a:pPr lvl="0"/>
            <a:r>
              <a:rPr lang="ru-RU" dirty="0" smtClean="0"/>
              <a:t>вариативной, </a:t>
            </a:r>
          </a:p>
          <a:p>
            <a:pPr lvl="0"/>
            <a:r>
              <a:rPr lang="ru-RU" dirty="0" smtClean="0"/>
              <a:t>доступной,</a:t>
            </a:r>
          </a:p>
          <a:p>
            <a:pPr lvl="0"/>
            <a:r>
              <a:rPr lang="ru-RU" dirty="0" smtClean="0"/>
              <a:t>безопасной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Перечень нормативных документов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8858312" cy="500066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Федеральный закон от 29.12.2012 № 273-ФЭ «Об образовании в Российской Федерации»;</a:t>
            </a:r>
          </a:p>
          <a:p>
            <a:pPr lvl="0"/>
            <a:r>
              <a:rPr lang="ru-RU" dirty="0" smtClean="0"/>
              <a:t>Постановление </a:t>
            </a:r>
            <a:r>
              <a:rPr lang="ru-RU" dirty="0" smtClean="0"/>
              <a:t>Главного государственного санитарного врача РФ от 15.05.2013 № 26 «Об утверждении СанПиН 2.4.1.3049-13 "Санитарно- эпидемиологические требования к устройству, содержанию и организации режима работы дошкольных образовательных организаций"»; </a:t>
            </a:r>
          </a:p>
          <a:p>
            <a:pPr lvl="0"/>
            <a:r>
              <a:rPr lang="ru-RU" dirty="0" smtClean="0"/>
              <a:t>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30.08.2013 № 1014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образования»;</a:t>
            </a:r>
          </a:p>
          <a:p>
            <a:pPr lvl="0"/>
            <a:r>
              <a:rPr lang="ru-RU" dirty="0" smtClean="0"/>
              <a:t>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17.10.2013 № 1155 «Об утверждении Федерального государственного образовательного стандарта дошкольного образования»;</a:t>
            </a:r>
          </a:p>
          <a:p>
            <a:pPr lvl="0"/>
            <a:r>
              <a:rPr lang="ru-RU" dirty="0" smtClean="0"/>
              <a:t>Нормативные </a:t>
            </a:r>
            <a:r>
              <a:rPr lang="ru-RU" dirty="0" smtClean="0"/>
              <a:t>документы регионального и муниципального уровней.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Основная часть рабочей программы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497207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возраст детей (группа);</a:t>
            </a:r>
          </a:p>
          <a:p>
            <a:pPr lvl="0"/>
            <a:r>
              <a:rPr lang="ru-RU" dirty="0" smtClean="0"/>
              <a:t> календарно-тематический план (комплексно-тематическое планирование);</a:t>
            </a:r>
          </a:p>
          <a:p>
            <a:pPr lvl="0"/>
            <a:r>
              <a:rPr lang="ru-RU" dirty="0" smtClean="0"/>
              <a:t> расписание организованной образовательной деятельности;</a:t>
            </a:r>
          </a:p>
          <a:p>
            <a:pPr lvl="0"/>
            <a:r>
              <a:rPr lang="ru-RU" dirty="0" smtClean="0"/>
              <a:t>содержание образования с учетом требований ФГОС дошкольного образования;</a:t>
            </a:r>
          </a:p>
          <a:p>
            <a:r>
              <a:rPr lang="ru-RU" dirty="0" smtClean="0"/>
              <a:t>особенности организации образовательного процесса 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3333CC"/>
                </a:solidFill>
              </a:rPr>
              <a:t>Основание:</a:t>
            </a:r>
            <a:endParaRPr lang="ru-RU" sz="4000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ru-RU" sz="3600" dirty="0" smtClean="0"/>
              <a:t>Федерального закона от 29.12.2012   № 273-ФЗ "Об образовании в Российской Федерации"                (далее – Закон № 273-ФЗ) </a:t>
            </a:r>
          </a:p>
          <a:p>
            <a:r>
              <a:rPr lang="ru-RU" sz="3600" dirty="0" smtClean="0"/>
              <a:t>ст. 48 Закона № 273-ФЗ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285860"/>
          <a:ext cx="8786873" cy="4330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210600"/>
                <a:gridCol w="1449234"/>
                <a:gridCol w="1626314"/>
                <a:gridCol w="128022"/>
                <a:gridCol w="1372959"/>
                <a:gridCol w="1449234"/>
                <a:gridCol w="193057"/>
                <a:gridCol w="1500197"/>
              </a:tblGrid>
              <a:tr h="421366">
                <a:tc rowSpan="2"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Время в режиме дня</a:t>
                      </a:r>
                      <a:endParaRPr lang="ru-RU" sz="1400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Образовательная область 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ОО</a:t>
                      </a:r>
                      <a:endParaRPr lang="ru-RU" sz="14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Содержание темы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Взаимодействие с родителями </a:t>
                      </a:r>
                      <a:endParaRPr lang="ru-RU" sz="1400" dirty="0"/>
                    </a:p>
                  </a:txBody>
                  <a:tcPr/>
                </a:tc>
              </a:tr>
              <a:tr h="23175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rgbClr val="3333CC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Организованная образовательная деятельность</a:t>
                      </a:r>
                      <a:endParaRPr lang="ru-RU" sz="1400" dirty="0" smtClean="0">
                        <a:solidFill>
                          <a:srgbClr val="3333CC"/>
                        </a:solidFill>
                      </a:endParaRPr>
                    </a:p>
                    <a:p>
                      <a:r>
                        <a:rPr lang="ru-RU" sz="1400" dirty="0" smtClean="0"/>
                        <a:t>ООД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3333CC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Образовательная деятельность в ходе режимных моментов</a:t>
                      </a:r>
                      <a:endParaRPr lang="ru-RU" sz="1400" dirty="0" smtClean="0">
                        <a:solidFill>
                          <a:srgbClr val="3333CC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ООД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3333CC"/>
                          </a:solidFill>
                          <a:latin typeface="+mn-lt"/>
                          <a:ea typeface="+mn-ea"/>
                          <a:cs typeface="+mn-cs"/>
                        </a:rPr>
                        <a:t>Самостоятельная образовательная деятельность</a:t>
                      </a:r>
                      <a:endParaRPr lang="ru-RU" sz="1400" dirty="0" smtClean="0">
                        <a:solidFill>
                          <a:srgbClr val="3333CC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СОД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7390">
                <a:tc gridSpan="9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Тема:_______________________________________________________________________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218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218"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86847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Модель организации образовательной деятельности в группе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564904"/>
            <a:ext cx="8219256" cy="356125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специально организованной образовательной деятельности взрослого и детей: </a:t>
            </a:r>
          </a:p>
          <a:p>
            <a:pPr>
              <a:buNone/>
            </a:pPr>
            <a:r>
              <a:rPr lang="ru-RU" dirty="0" smtClean="0"/>
              <a:t>-групповой, </a:t>
            </a:r>
          </a:p>
          <a:p>
            <a:pPr>
              <a:buNone/>
            </a:pPr>
            <a:r>
              <a:rPr lang="ru-RU" dirty="0" smtClean="0"/>
              <a:t>-подгрупповой, </a:t>
            </a:r>
          </a:p>
          <a:p>
            <a:pPr>
              <a:buNone/>
            </a:pPr>
            <a:r>
              <a:rPr lang="ru-RU" dirty="0" smtClean="0"/>
              <a:t>-индивидуальной;</a:t>
            </a:r>
          </a:p>
          <a:p>
            <a:r>
              <a:rPr lang="ru-RU" dirty="0" smtClean="0"/>
              <a:t>самостоятельной деятельности детей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Особенности организации образовательного процесса 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19256" cy="4137323"/>
          </a:xfrm>
        </p:spPr>
        <p:txBody>
          <a:bodyPr/>
          <a:lstStyle/>
          <a:p>
            <a:r>
              <a:rPr lang="ru-RU" dirty="0" smtClean="0"/>
              <a:t>формы работы с детьми, </a:t>
            </a:r>
          </a:p>
          <a:p>
            <a:r>
              <a:rPr lang="ru-RU" dirty="0" smtClean="0"/>
              <a:t>описание режимов пребывания детей данной возрастной группы в холодный и теплый периоды, </a:t>
            </a:r>
          </a:p>
          <a:p>
            <a:r>
              <a:rPr lang="ru-RU" dirty="0" smtClean="0"/>
              <a:t>режим закаливания, </a:t>
            </a:r>
          </a:p>
          <a:p>
            <a:r>
              <a:rPr lang="ru-RU" dirty="0" smtClean="0"/>
              <a:t>двигательный режим,</a:t>
            </a:r>
          </a:p>
          <a:p>
            <a:r>
              <a:rPr lang="ru-RU" dirty="0" smtClean="0"/>
              <a:t>праздники, проекты, акции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496944" cy="1654164"/>
          </a:xfrm>
        </p:spPr>
        <p:txBody>
          <a:bodyPr>
            <a:normAutofit fontScale="90000"/>
          </a:bodyPr>
          <a:lstStyle/>
          <a:p>
            <a:r>
              <a:rPr lang="ru-RU" sz="3800" dirty="0" smtClean="0">
                <a:solidFill>
                  <a:srgbClr val="3333CC"/>
                </a:solidFill>
              </a:rPr>
              <a:t>Условия и средства реализации рабочей программы</a:t>
            </a:r>
            <a:endParaRPr lang="ru-RU" sz="3800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492896"/>
            <a:ext cx="8786874" cy="350046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Раскрывается:</a:t>
            </a:r>
          </a:p>
          <a:p>
            <a:r>
              <a:rPr lang="ru-RU" b="1" dirty="0" smtClean="0"/>
              <a:t>материально-техническое: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-пространственная среда,</a:t>
            </a:r>
          </a:p>
          <a:p>
            <a:pPr>
              <a:buNone/>
            </a:pPr>
            <a:r>
              <a:rPr lang="ru-RU" dirty="0" smtClean="0"/>
              <a:t>  -предметно-развивающая среда;</a:t>
            </a:r>
          </a:p>
          <a:p>
            <a:r>
              <a:rPr lang="ru-RU" b="1" dirty="0" smtClean="0"/>
              <a:t>программно-методическое</a:t>
            </a:r>
            <a:r>
              <a:rPr lang="ru-RU" dirty="0" smtClean="0"/>
              <a:t> обеспечение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Оценка индивидуального развития воспитанников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72816"/>
            <a:ext cx="8749636" cy="44005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Указывается: </a:t>
            </a:r>
          </a:p>
          <a:p>
            <a:r>
              <a:rPr lang="ru-RU" sz="3600" dirty="0" smtClean="0"/>
              <a:t>перечень используемых диагностических методик с указанием периода и цели проведения диагностики</a:t>
            </a:r>
          </a:p>
          <a:p>
            <a:pPr algn="ctr">
              <a:buNone/>
            </a:pPr>
            <a:r>
              <a:rPr lang="ru-RU" sz="3600" b="1" dirty="0" smtClean="0"/>
              <a:t>Итог:</a:t>
            </a:r>
            <a:r>
              <a:rPr lang="ru-RU" sz="3600" dirty="0" smtClean="0"/>
              <a:t> индивидуальные маршруты детей группы</a:t>
            </a:r>
            <a:endParaRPr lang="ru-RU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Взаимодействие </a:t>
            </a:r>
            <a:br>
              <a:rPr lang="ru-RU" dirty="0" smtClean="0">
                <a:solidFill>
                  <a:srgbClr val="3333CC"/>
                </a:solidFill>
              </a:rPr>
            </a:br>
            <a:r>
              <a:rPr lang="ru-RU" dirty="0" smtClean="0">
                <a:solidFill>
                  <a:srgbClr val="3333CC"/>
                </a:solidFill>
              </a:rPr>
              <a:t>с родителями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Может быть представлено</a:t>
            </a:r>
            <a:r>
              <a:rPr lang="ru-RU" dirty="0" smtClean="0"/>
              <a:t>: </a:t>
            </a:r>
          </a:p>
          <a:p>
            <a:r>
              <a:rPr lang="ru-RU" dirty="0"/>
              <a:t>в</a:t>
            </a:r>
            <a:r>
              <a:rPr lang="ru-RU" dirty="0" smtClean="0"/>
              <a:t> виде перспективного </a:t>
            </a:r>
            <a:r>
              <a:rPr lang="ru-RU" dirty="0" smtClean="0"/>
              <a:t>плана по взаимодействию с родителями;</a:t>
            </a:r>
          </a:p>
          <a:p>
            <a:r>
              <a:rPr lang="ru-RU" dirty="0" smtClean="0"/>
              <a:t>отдельной графы «Взаимодействие с родителями» в содержании тематической недели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3333CC"/>
                </a:solidFill>
              </a:rPr>
              <a:t>Список литературы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285969"/>
            <a:ext cx="8572560" cy="3519295"/>
          </a:xfrm>
        </p:spPr>
        <p:txBody>
          <a:bodyPr/>
          <a:lstStyle/>
          <a:p>
            <a:r>
              <a:rPr lang="ru-RU" sz="3600" dirty="0" smtClean="0"/>
              <a:t>Перечень использованной воспитателем литературы в работе с детьми. 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</a:t>
            </a:r>
            <a:r>
              <a:rPr lang="ru-RU" sz="3600" dirty="0" smtClean="0"/>
              <a:t>Прежде </a:t>
            </a:r>
            <a:r>
              <a:rPr lang="ru-RU" sz="3600" dirty="0" smtClean="0"/>
              <a:t>всего, это методическая </a:t>
            </a:r>
            <a:r>
              <a:rPr lang="ru-RU" sz="3600" dirty="0" smtClean="0"/>
              <a:t>литература.</a:t>
            </a:r>
            <a:endParaRPr lang="ru-RU" sz="36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6908"/>
          </a:xfrm>
        </p:spPr>
        <p:txBody>
          <a:bodyPr/>
          <a:lstStyle/>
          <a:p>
            <a:r>
              <a:rPr lang="ru-RU" dirty="0" smtClean="0">
                <a:solidFill>
                  <a:srgbClr val="3333CC"/>
                </a:solidFill>
              </a:rPr>
              <a:t>Приложение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1143" y="1268760"/>
            <a:ext cx="8409329" cy="535785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конспекты (сценарии) различных форм образовательной деятельности с детьми;</a:t>
            </a:r>
          </a:p>
          <a:p>
            <a:pPr lvl="0"/>
            <a:r>
              <a:rPr lang="ru-RU" dirty="0" smtClean="0"/>
              <a:t>описание </a:t>
            </a:r>
            <a:r>
              <a:rPr lang="ru-RU" dirty="0" smtClean="0"/>
              <a:t>игр и игровых упражнений;</a:t>
            </a:r>
          </a:p>
          <a:p>
            <a:pPr lvl="0"/>
            <a:r>
              <a:rPr lang="ru-RU" dirty="0" smtClean="0"/>
              <a:t>сценарии </a:t>
            </a:r>
            <a:r>
              <a:rPr lang="ru-RU" dirty="0" smtClean="0"/>
              <a:t>мастер-классов для педагогов и родителей;</a:t>
            </a:r>
          </a:p>
          <a:p>
            <a:pPr lvl="0"/>
            <a:r>
              <a:rPr lang="ru-RU" dirty="0" smtClean="0"/>
              <a:t>сценарии </a:t>
            </a:r>
            <a:r>
              <a:rPr lang="ru-RU" dirty="0" smtClean="0"/>
              <a:t>различных форм сотрудничества с семьями воспитанников;</a:t>
            </a:r>
          </a:p>
          <a:p>
            <a:pPr lvl="0"/>
            <a:r>
              <a:rPr lang="ru-RU" dirty="0" smtClean="0"/>
              <a:t>комплексы </a:t>
            </a:r>
            <a:r>
              <a:rPr lang="ru-RU" dirty="0" smtClean="0"/>
              <a:t>утренней гимнастики;</a:t>
            </a:r>
          </a:p>
          <a:p>
            <a:pPr lvl="0"/>
            <a:r>
              <a:rPr lang="ru-RU" dirty="0" smtClean="0"/>
              <a:t>визуальные </a:t>
            </a:r>
            <a:r>
              <a:rPr lang="ru-RU" dirty="0" smtClean="0"/>
              <a:t>средства информации (материалы наглядной пропаганды, размещенные на стендах, в буклетах и памятках и т. д.).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60648"/>
            <a:ext cx="9001156" cy="1857388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sz="4200" dirty="0" smtClean="0">
                <a:solidFill>
                  <a:srgbClr val="3333CC"/>
                </a:solidFill>
              </a:rPr>
              <a:t>Ориентировочные технические требования к оформлению рабочей программы: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07816"/>
            <a:ext cx="8534182" cy="471490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формат листов А</a:t>
            </a:r>
            <a:r>
              <a:rPr lang="en-US" dirty="0" smtClean="0"/>
              <a:t>4; </a:t>
            </a:r>
            <a:endParaRPr lang="ru-RU" dirty="0" smtClean="0"/>
          </a:p>
          <a:p>
            <a:r>
              <a:rPr lang="ru-RU" dirty="0" smtClean="0"/>
              <a:t>редактор </a:t>
            </a:r>
            <a:r>
              <a:rPr lang="en-US" dirty="0" smtClean="0"/>
              <a:t>Word for Windows;</a:t>
            </a:r>
            <a:endParaRPr lang="ru-RU" dirty="0" smtClean="0"/>
          </a:p>
          <a:p>
            <a:r>
              <a:rPr lang="ru-RU" dirty="0" smtClean="0"/>
              <a:t>шрифт </a:t>
            </a:r>
            <a:r>
              <a:rPr lang="en-US" dirty="0" smtClean="0"/>
              <a:t>Times New Roman; </a:t>
            </a:r>
            <a:endParaRPr lang="ru-RU" dirty="0" smtClean="0"/>
          </a:p>
          <a:p>
            <a:r>
              <a:rPr lang="ru-RU" dirty="0" smtClean="0"/>
              <a:t>кегль </a:t>
            </a:r>
            <a:r>
              <a:rPr lang="en-US" dirty="0" smtClean="0"/>
              <a:t>12—14;</a:t>
            </a:r>
            <a:endParaRPr lang="ru-RU" dirty="0" smtClean="0"/>
          </a:p>
          <a:p>
            <a:r>
              <a:rPr lang="ru-RU" dirty="0" smtClean="0"/>
              <a:t>междустрочный интервал - одинарный;</a:t>
            </a:r>
          </a:p>
          <a:p>
            <a:r>
              <a:rPr lang="ru-RU" dirty="0" smtClean="0"/>
              <a:t>поля </a:t>
            </a:r>
            <a:r>
              <a:rPr lang="ru-RU" dirty="0" smtClean="0"/>
              <a:t>со всех сторон 2 см; </a:t>
            </a:r>
          </a:p>
          <a:p>
            <a:r>
              <a:rPr lang="ru-RU" dirty="0" smtClean="0"/>
              <a:t>выравнивание по ширине, </a:t>
            </a:r>
          </a:p>
          <a:p>
            <a:r>
              <a:rPr lang="ru-RU" dirty="0" smtClean="0"/>
              <a:t>абзац 1 см;</a:t>
            </a:r>
          </a:p>
          <a:p>
            <a:r>
              <a:rPr lang="ru-RU" dirty="0" smtClean="0"/>
              <a:t>переносы </a:t>
            </a:r>
            <a:r>
              <a:rPr lang="ru-RU" dirty="0" smtClean="0"/>
              <a:t>в тексте не ставятся; </a:t>
            </a:r>
          </a:p>
          <a:p>
            <a:r>
              <a:rPr lang="ru-RU" dirty="0" smtClean="0"/>
              <a:t>центровка заголовков и абзацы в тексте выполняются при помощи средств </a:t>
            </a:r>
            <a:r>
              <a:rPr lang="en-US" dirty="0" smtClean="0"/>
              <a:t>Word</a:t>
            </a:r>
            <a:r>
              <a:rPr lang="ru-RU" dirty="0" smtClean="0"/>
              <a:t>;</a:t>
            </a:r>
          </a:p>
          <a:p>
            <a:r>
              <a:rPr lang="ru-RU" dirty="0" smtClean="0"/>
              <a:t>таблицы </a:t>
            </a:r>
            <a:r>
              <a:rPr lang="ru-RU" dirty="0" smtClean="0"/>
              <a:t>вставляются непосредственно в текст;</a:t>
            </a:r>
          </a:p>
          <a:p>
            <a:r>
              <a:rPr lang="ru-RU" dirty="0" smtClean="0"/>
              <a:t>нумерация страниц, кроме титульного листа и приложений.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764704"/>
            <a:ext cx="878687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Предпосылки для написания  рабочей программы: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планирование и проектирование;</a:t>
            </a:r>
          </a:p>
          <a:p>
            <a:r>
              <a:rPr lang="ru-RU" sz="3600" dirty="0" smtClean="0"/>
              <a:t>учёт специфики детского сообщества, всех участников образовательного процесса;</a:t>
            </a:r>
          </a:p>
          <a:p>
            <a:r>
              <a:rPr lang="ru-RU" sz="3600" dirty="0" smtClean="0"/>
              <a:t>анализ профессиональной деятельности</a:t>
            </a:r>
            <a:endParaRPr lang="ru-RU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Что такое рабочая программа?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21497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u="sng" dirty="0" smtClean="0"/>
              <a:t>Рабочая программа </a:t>
            </a:r>
            <a:r>
              <a:rPr lang="ru-RU" dirty="0" smtClean="0"/>
              <a:t>– нормативный документ, внутренний стандарт группы ДОО, определяющий ценностно-целевые ориентиры, содержание и объем образования для каждой возрастной ступени, разработанный по образовательным областям развития детей и представляющий собой комплекс условий и средств воспитания, обучения, оздоровления, коррекции развития детей, реализуемых на основе имеющихся ресурсов (педагогических, материально-технических, организационных, технологических и др.) в соответствии с современным социальным заказом.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143985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Рабочая программа разрабатывается на основе: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780928"/>
            <a:ext cx="8291264" cy="2438013"/>
          </a:xfrm>
        </p:spPr>
        <p:txBody>
          <a:bodyPr/>
          <a:lstStyle/>
          <a:p>
            <a:r>
              <a:rPr lang="ru-RU" dirty="0" smtClean="0"/>
              <a:t>примерной основной образовательной программы дошкольного образования</a:t>
            </a:r>
          </a:p>
          <a:p>
            <a:r>
              <a:rPr lang="ru-RU" dirty="0" smtClean="0"/>
              <a:t>авторских парциальных программ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3333CC"/>
                </a:solidFill>
              </a:rPr>
              <a:t>Необходимо учитывать: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44824"/>
            <a:ext cx="8624794" cy="4525963"/>
          </a:xfrm>
        </p:spPr>
        <p:txBody>
          <a:bodyPr/>
          <a:lstStyle/>
          <a:p>
            <a:r>
              <a:rPr lang="ru-RU" dirty="0" smtClean="0"/>
              <a:t>содержание образовательной программы ДОО;</a:t>
            </a:r>
          </a:p>
          <a:p>
            <a:r>
              <a:rPr lang="ru-RU" dirty="0" smtClean="0"/>
              <a:t>систему используемых образовательных технологий и методик;</a:t>
            </a:r>
          </a:p>
          <a:p>
            <a:r>
              <a:rPr lang="ru-RU" dirty="0" smtClean="0"/>
              <a:t>методический и дидактический комплексы;</a:t>
            </a:r>
          </a:p>
          <a:p>
            <a:r>
              <a:rPr lang="ru-RU" dirty="0" smtClean="0"/>
              <a:t>содержание воспитательно-образовательной работы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71451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Примерные структурные элементы рабочей программы педагога ДОО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276872"/>
            <a:ext cx="8786874" cy="4054485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dirty="0" smtClean="0"/>
              <a:t> </a:t>
            </a:r>
            <a:r>
              <a:rPr lang="ru-RU" sz="4400" b="1" dirty="0" smtClean="0"/>
              <a:t>титульный лист</a:t>
            </a:r>
            <a:r>
              <a:rPr lang="ru-RU" sz="4400" dirty="0" smtClean="0"/>
              <a:t>;</a:t>
            </a:r>
          </a:p>
          <a:p>
            <a:pPr lvl="0"/>
            <a:r>
              <a:rPr lang="ru-RU" sz="4400" dirty="0" smtClean="0"/>
              <a:t> </a:t>
            </a:r>
            <a:r>
              <a:rPr lang="ru-RU" sz="4400" b="1" dirty="0" smtClean="0"/>
              <a:t>пояснительная записка</a:t>
            </a:r>
            <a:r>
              <a:rPr lang="ru-RU" sz="4400" dirty="0" smtClean="0"/>
              <a:t>;</a:t>
            </a:r>
          </a:p>
          <a:p>
            <a:pPr lvl="0"/>
            <a:r>
              <a:rPr lang="ru-RU" sz="4400" dirty="0" smtClean="0"/>
              <a:t> </a:t>
            </a:r>
            <a:r>
              <a:rPr lang="ru-RU" sz="4400" b="1" dirty="0" smtClean="0"/>
              <a:t>основная часть рабочей программы</a:t>
            </a:r>
            <a:r>
              <a:rPr lang="ru-RU" sz="4400" dirty="0" smtClean="0"/>
              <a:t>, которая включает:</a:t>
            </a:r>
          </a:p>
          <a:p>
            <a:pPr>
              <a:buNone/>
            </a:pPr>
            <a:r>
              <a:rPr lang="ru-RU" sz="4400" dirty="0" smtClean="0"/>
              <a:t>-календарно-тематический план (комплексно</a:t>
            </a:r>
            <a:r>
              <a:rPr lang="ru-RU" sz="4400" dirty="0" smtClean="0"/>
              <a:t>­-тематическое </a:t>
            </a:r>
            <a:r>
              <a:rPr lang="ru-RU" sz="4400" dirty="0" smtClean="0"/>
              <a:t>планирование); </a:t>
            </a:r>
          </a:p>
          <a:p>
            <a:pPr>
              <a:buNone/>
            </a:pPr>
            <a:r>
              <a:rPr lang="ru-RU" sz="4400" dirty="0" smtClean="0"/>
              <a:t>-расписание образовательной деятельности; </a:t>
            </a:r>
          </a:p>
          <a:p>
            <a:pPr>
              <a:buNone/>
            </a:pPr>
            <a:r>
              <a:rPr lang="ru-RU" sz="4400" dirty="0" smtClean="0"/>
              <a:t>-краткое содержание программы; </a:t>
            </a:r>
          </a:p>
          <a:p>
            <a:pPr>
              <a:buNone/>
            </a:pPr>
            <a:r>
              <a:rPr lang="ru-RU" sz="4400" dirty="0" smtClean="0"/>
              <a:t>-особенности организации образовательного процесса;</a:t>
            </a:r>
          </a:p>
          <a:p>
            <a:pPr>
              <a:buNone/>
            </a:pPr>
            <a:r>
              <a:rPr lang="ru-RU" sz="4400" dirty="0" smtClean="0"/>
              <a:t>-условия реализации программы;</a:t>
            </a:r>
          </a:p>
          <a:p>
            <a:pPr lvl="0"/>
            <a:r>
              <a:rPr lang="ru-RU" sz="4400" b="1" dirty="0" smtClean="0"/>
              <a:t> список литературы</a:t>
            </a:r>
            <a:r>
              <a:rPr lang="ru-RU" sz="4400" dirty="0" smtClean="0"/>
              <a:t>;</a:t>
            </a:r>
          </a:p>
          <a:p>
            <a:r>
              <a:rPr lang="ru-RU" sz="4400" dirty="0" smtClean="0"/>
              <a:t> </a:t>
            </a:r>
            <a:r>
              <a:rPr lang="ru-RU" sz="4400" b="1" dirty="0" smtClean="0"/>
              <a:t>приложения к программе</a:t>
            </a:r>
            <a:endParaRPr lang="ru-RU" sz="4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3333CC"/>
                </a:solidFill>
              </a:rPr>
              <a:t>Титульный лист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полное название дошкольной образовательной организации;</a:t>
            </a:r>
          </a:p>
          <a:p>
            <a:pPr lvl="0"/>
            <a:r>
              <a:rPr lang="ru-RU" dirty="0" smtClean="0"/>
              <a:t>сведения о согласовании и утверждении документа руководителем ДОО (</a:t>
            </a:r>
            <a:r>
              <a:rPr lang="ru-RU" dirty="0" smtClean="0"/>
              <a:t>графы </a:t>
            </a:r>
            <a:r>
              <a:rPr lang="ru-RU" dirty="0" smtClean="0"/>
              <a:t>«Согласовано» (дата, № протокола) и «Утверждаю»);</a:t>
            </a:r>
          </a:p>
          <a:p>
            <a:pPr lvl="0"/>
            <a:r>
              <a:rPr lang="ru-RU" dirty="0" smtClean="0"/>
              <a:t>название рабочей программы;</a:t>
            </a:r>
          </a:p>
          <a:p>
            <a:pPr lvl="0"/>
            <a:r>
              <a:rPr lang="ru-RU" dirty="0" smtClean="0"/>
              <a:t>адресность </a:t>
            </a:r>
            <a:r>
              <a:rPr lang="ru-RU" dirty="0" smtClean="0"/>
              <a:t>(возрастная группа, возраст детей);</a:t>
            </a:r>
          </a:p>
          <a:p>
            <a:pPr lvl="0"/>
            <a:r>
              <a:rPr lang="ru-RU" dirty="0" smtClean="0"/>
              <a:t>сведения </a:t>
            </a:r>
            <a:r>
              <a:rPr lang="ru-RU" dirty="0" smtClean="0"/>
              <a:t>об авторе (должность, Ф. И. О.);</a:t>
            </a:r>
          </a:p>
          <a:p>
            <a:pPr lvl="0"/>
            <a:r>
              <a:rPr lang="ru-RU" dirty="0" smtClean="0"/>
              <a:t>место нахождения, год составления рабочей программы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3333CC"/>
                </a:solidFill>
              </a:rPr>
              <a:t>Пояснительная записка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86874" cy="484030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Раскрывает:</a:t>
            </a:r>
          </a:p>
          <a:p>
            <a:r>
              <a:rPr lang="ru-RU" dirty="0" smtClean="0"/>
              <a:t> актуальность реализации содержания рабочей программы, </a:t>
            </a:r>
          </a:p>
          <a:p>
            <a:r>
              <a:rPr lang="ru-RU" dirty="0" smtClean="0"/>
              <a:t>цели, </a:t>
            </a:r>
          </a:p>
          <a:p>
            <a:r>
              <a:rPr lang="ru-RU" dirty="0" smtClean="0"/>
              <a:t>задачи, </a:t>
            </a:r>
          </a:p>
          <a:p>
            <a:r>
              <a:rPr lang="ru-RU" dirty="0" smtClean="0"/>
              <a:t>основные принципы, </a:t>
            </a:r>
          </a:p>
          <a:p>
            <a:r>
              <a:rPr lang="ru-RU" dirty="0" smtClean="0"/>
              <a:t>особенности организации образовательного процесса.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theme/theme1.xml><?xml version="1.0" encoding="utf-8"?>
<a:theme xmlns:a="http://schemas.openxmlformats.org/drawingml/2006/main" name="school000000000000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school0000000000000</Template>
  <TotalTime>448</TotalTime>
  <Words>1171</Words>
  <Application>Microsoft Office PowerPoint</Application>
  <PresentationFormat>Экран (4:3)</PresentationFormat>
  <Paragraphs>160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school0000000000000</vt:lpstr>
      <vt:lpstr> Составление рабочей программы педагога ДОО </vt:lpstr>
      <vt:lpstr>Основание:</vt:lpstr>
      <vt:lpstr>Предпосылки для написания  рабочей программы:</vt:lpstr>
      <vt:lpstr>Что такое рабочая программа?</vt:lpstr>
      <vt:lpstr>Рабочая программа разрабатывается на основе:</vt:lpstr>
      <vt:lpstr>Необходимо учитывать:</vt:lpstr>
      <vt:lpstr>Примерные структурные элементы рабочей программы педагога ДОО</vt:lpstr>
      <vt:lpstr>Титульный лист</vt:lpstr>
      <vt:lpstr>Пояснительная записка</vt:lpstr>
      <vt:lpstr>Цели программы по ФГОС </vt:lpstr>
      <vt:lpstr>Задачи рабочей программы </vt:lpstr>
      <vt:lpstr>Принципы рабочей программы</vt:lpstr>
      <vt:lpstr>Характеристика возрастных особенностей воспитанников группы</vt:lpstr>
      <vt:lpstr>Особенности организации образовательного процесса</vt:lpstr>
      <vt:lpstr>Программно-методический комплекс образовательного процесса</vt:lpstr>
      <vt:lpstr>Технологии, методики, средства воспитания</vt:lpstr>
      <vt:lpstr>Развивающая предметно-пространственная среда </vt:lpstr>
      <vt:lpstr>Перечень нормативных документов</vt:lpstr>
      <vt:lpstr>Основная часть рабочей программы</vt:lpstr>
      <vt:lpstr>Презентация PowerPoint</vt:lpstr>
      <vt:lpstr>Модель организации образовательной деятельности в группе</vt:lpstr>
      <vt:lpstr>Особенности организации образовательного процесса </vt:lpstr>
      <vt:lpstr>Условия и средства реализации рабочей программы</vt:lpstr>
      <vt:lpstr>Оценка индивидуального развития воспитанников</vt:lpstr>
      <vt:lpstr>Взаимодействие  с родителями</vt:lpstr>
      <vt:lpstr>Список литературы</vt:lpstr>
      <vt:lpstr>Приложение</vt:lpstr>
      <vt:lpstr> Ориентировочные технические требования к оформлению рабочей программы: 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User</cp:lastModifiedBy>
  <cp:revision>50</cp:revision>
  <dcterms:created xsi:type="dcterms:W3CDTF">2014-08-19T13:50:26Z</dcterms:created>
  <dcterms:modified xsi:type="dcterms:W3CDTF">2020-05-26T04:21:54Z</dcterms:modified>
</cp:coreProperties>
</file>